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73"/>
  </p:notesMasterIdLst>
  <p:handoutMasterIdLst>
    <p:handoutMasterId r:id="rId74"/>
  </p:handoutMasterIdLst>
  <p:sldIdLst>
    <p:sldId id="317" r:id="rId2"/>
    <p:sldId id="334" r:id="rId3"/>
    <p:sldId id="345" r:id="rId4"/>
    <p:sldId id="286" r:id="rId5"/>
    <p:sldId id="318" r:id="rId6"/>
    <p:sldId id="285" r:id="rId7"/>
    <p:sldId id="287" r:id="rId8"/>
    <p:sldId id="288" r:id="rId9"/>
    <p:sldId id="289" r:id="rId10"/>
    <p:sldId id="361" r:id="rId11"/>
    <p:sldId id="315" r:id="rId12"/>
    <p:sldId id="290" r:id="rId13"/>
    <p:sldId id="264" r:id="rId14"/>
    <p:sldId id="297" r:id="rId15"/>
    <p:sldId id="298" r:id="rId16"/>
    <p:sldId id="299" r:id="rId17"/>
    <p:sldId id="300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301" r:id="rId28"/>
    <p:sldId id="303" r:id="rId29"/>
    <p:sldId id="304" r:id="rId30"/>
    <p:sldId id="305" r:id="rId31"/>
    <p:sldId id="302" r:id="rId32"/>
    <p:sldId id="314" r:id="rId33"/>
    <p:sldId id="278" r:id="rId34"/>
    <p:sldId id="279" r:id="rId35"/>
    <p:sldId id="307" r:id="rId36"/>
    <p:sldId id="280" r:id="rId37"/>
    <p:sldId id="308" r:id="rId38"/>
    <p:sldId id="309" r:id="rId39"/>
    <p:sldId id="281" r:id="rId40"/>
    <p:sldId id="347" r:id="rId41"/>
    <p:sldId id="348" r:id="rId42"/>
    <p:sldId id="311" r:id="rId43"/>
    <p:sldId id="306" r:id="rId44"/>
    <p:sldId id="274" r:id="rId45"/>
    <p:sldId id="312" r:id="rId46"/>
    <p:sldId id="313" r:id="rId47"/>
    <p:sldId id="283" r:id="rId48"/>
    <p:sldId id="284" r:id="rId49"/>
    <p:sldId id="346" r:id="rId50"/>
    <p:sldId id="310" r:id="rId51"/>
    <p:sldId id="360" r:id="rId52"/>
    <p:sldId id="316" r:id="rId53"/>
    <p:sldId id="335" r:id="rId54"/>
    <p:sldId id="336" r:id="rId55"/>
    <p:sldId id="362" r:id="rId56"/>
    <p:sldId id="363" r:id="rId57"/>
    <p:sldId id="364" r:id="rId58"/>
    <p:sldId id="365" r:id="rId59"/>
    <p:sldId id="366" r:id="rId60"/>
    <p:sldId id="367" r:id="rId61"/>
    <p:sldId id="368" r:id="rId62"/>
    <p:sldId id="369" r:id="rId63"/>
    <p:sldId id="349" r:id="rId64"/>
    <p:sldId id="350" r:id="rId65"/>
    <p:sldId id="351" r:id="rId66"/>
    <p:sldId id="352" r:id="rId67"/>
    <p:sldId id="353" r:id="rId68"/>
    <p:sldId id="354" r:id="rId69"/>
    <p:sldId id="355" r:id="rId70"/>
    <p:sldId id="356" r:id="rId71"/>
    <p:sldId id="358" r:id="rId7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0032"/>
    <a:srgbClr val="820054"/>
    <a:srgbClr val="75004C"/>
    <a:srgbClr val="92005E"/>
    <a:srgbClr val="FF33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73" autoAdjust="0"/>
    <p:restoredTop sz="94660" autoAdjust="0"/>
  </p:normalViewPr>
  <p:slideViewPr>
    <p:cSldViewPr>
      <p:cViewPr varScale="1">
        <p:scale>
          <a:sx n="101" d="100"/>
          <a:sy n="101" d="100"/>
        </p:scale>
        <p:origin x="120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07A4B0E8-B4F8-4BDA-BA3F-F59AF5F42D9C}" type="datetimeFigureOut">
              <a:rPr lang="ru-RU"/>
              <a:pPr>
                <a:defRPr/>
              </a:pPr>
              <a:t>15.04.2016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100C5E3-6292-42AB-826E-7EC2D2EC26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3481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FB6DD519-D4D4-479C-A343-8AE624CC38CB}" type="datetimeFigureOut">
              <a:rPr lang="ru-RU"/>
              <a:pPr>
                <a:defRPr/>
              </a:pPr>
              <a:t>15.04.2016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35ADFC95-9A7E-4F2B-BDE2-1A680E6FF0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5415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277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B27843-CC26-412E-8299-C40AFE0FB8AB}" type="slidenum">
              <a:rPr lang="ru-RU">
                <a:latin typeface="Arial" pitchFamily="34" charset="0"/>
              </a:rPr>
              <a:pPr/>
              <a:t>1</a:t>
            </a:fld>
            <a:endParaRPr lang="ru-RU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156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277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B27843-CC26-412E-8299-C40AFE0FB8AB}" type="slidenum">
              <a:rPr lang="ru-RU">
                <a:latin typeface="Arial" pitchFamily="34" charset="0"/>
              </a:rPr>
              <a:pPr/>
              <a:t>2</a:t>
            </a:fld>
            <a:endParaRPr lang="ru-RU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704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277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B27843-CC26-412E-8299-C40AFE0FB8AB}" type="slidenum">
              <a:rPr lang="ru-RU">
                <a:latin typeface="Arial" pitchFamily="34" charset="0"/>
              </a:rPr>
              <a:pPr/>
              <a:t>3</a:t>
            </a:fld>
            <a:endParaRPr lang="ru-RU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3486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DFC95-9A7E-4F2B-BDE2-1A680E6FF0F8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9856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DFC95-9A7E-4F2B-BDE2-1A680E6FF0F8}" type="slidenum">
              <a:rPr lang="ru-RU" smtClean="0"/>
              <a:pPr>
                <a:defRPr/>
              </a:pPr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3903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DFC95-9A7E-4F2B-BDE2-1A680E6FF0F8}" type="slidenum">
              <a:rPr lang="ru-RU" smtClean="0"/>
              <a:pPr>
                <a:defRPr/>
              </a:pPr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992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DFC95-9A7E-4F2B-BDE2-1A680E6FF0F8}" type="slidenum">
              <a:rPr lang="ru-RU" smtClean="0"/>
              <a:pPr>
                <a:defRPr/>
              </a:pPr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689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000125" y="3929063"/>
            <a:ext cx="7643813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400" b="1" dirty="0">
                <a:solidFill>
                  <a:schemeClr val="bg1"/>
                </a:solidFill>
                <a:latin typeface="PF BeauSans Pro" pitchFamily="2" charset="0"/>
                <a:cs typeface="+mn-cs"/>
              </a:rPr>
              <a:t>Контакты</a:t>
            </a:r>
            <a:endParaRPr lang="en-US" sz="1400" b="1" dirty="0">
              <a:solidFill>
                <a:schemeClr val="bg1"/>
              </a:solidFill>
              <a:latin typeface="PF BeauSans Pro" pitchFamily="2" charset="0"/>
              <a:cs typeface="+mn-cs"/>
            </a:endParaRPr>
          </a:p>
          <a:p>
            <a:pPr>
              <a:defRPr/>
            </a:pPr>
            <a:endParaRPr lang="en-US" sz="1100" dirty="0">
              <a:solidFill>
                <a:schemeClr val="bg1"/>
              </a:solidFill>
              <a:latin typeface="PF BeauSans Pro" pitchFamily="2" charset="0"/>
              <a:cs typeface="+mn-cs"/>
            </a:endParaRPr>
          </a:p>
          <a:p>
            <a:pPr>
              <a:defRPr/>
            </a:pPr>
            <a:r>
              <a:rPr lang="ru-RU" sz="1100" dirty="0" err="1">
                <a:solidFill>
                  <a:schemeClr val="bg1"/>
                </a:solidFill>
                <a:latin typeface="PF BeauSans Pro" pitchFamily="2" charset="0"/>
                <a:cs typeface="+mn-cs"/>
              </a:rPr>
              <a:t>Автоцентр</a:t>
            </a:r>
            <a:r>
              <a:rPr lang="ru-RU" sz="1100" dirty="0">
                <a:solidFill>
                  <a:schemeClr val="bg1"/>
                </a:solidFill>
                <a:latin typeface="PF BeauSans Pro" pitchFamily="2" charset="0"/>
                <a:cs typeface="+mn-cs"/>
              </a:rPr>
              <a:t> «Практика»</a:t>
            </a:r>
          </a:p>
          <a:p>
            <a:pPr>
              <a:defRPr/>
            </a:pPr>
            <a:r>
              <a:rPr lang="ru-RU" sz="1100" dirty="0">
                <a:solidFill>
                  <a:schemeClr val="bg1"/>
                </a:solidFill>
                <a:latin typeface="PF BeauSans Pro" pitchFamily="2" charset="0"/>
                <a:cs typeface="+mn-cs"/>
              </a:rPr>
              <a:t>614000, Россия, г. Пермь,</a:t>
            </a:r>
          </a:p>
          <a:p>
            <a:pPr>
              <a:defRPr/>
            </a:pPr>
            <a:r>
              <a:rPr lang="ru-RU" sz="1100" dirty="0">
                <a:solidFill>
                  <a:schemeClr val="bg1"/>
                </a:solidFill>
                <a:latin typeface="PF BeauSans Pro" pitchFamily="2" charset="0"/>
                <a:cs typeface="+mn-cs"/>
              </a:rPr>
              <a:t>ул. Рязанская, д. 103</a:t>
            </a:r>
          </a:p>
          <a:p>
            <a:pPr>
              <a:defRPr/>
            </a:pPr>
            <a:r>
              <a:rPr lang="ru-RU" sz="1100" dirty="0">
                <a:solidFill>
                  <a:schemeClr val="bg1"/>
                </a:solidFill>
                <a:latin typeface="PF BeauSans Pro" pitchFamily="2" charset="0"/>
                <a:cs typeface="+mn-cs"/>
              </a:rPr>
              <a:t>т. +7(342) 277 777 1</a:t>
            </a:r>
          </a:p>
          <a:p>
            <a:pPr>
              <a:defRPr/>
            </a:pPr>
            <a:r>
              <a:rPr lang="ru-RU" sz="1100" dirty="0">
                <a:solidFill>
                  <a:schemeClr val="bg1"/>
                </a:solidFill>
                <a:latin typeface="PF BeauSans Pro" pitchFamily="2" charset="0"/>
                <a:cs typeface="+mn-cs"/>
              </a:rPr>
              <a:t>info@praktikavto.ru</a:t>
            </a:r>
            <a:endParaRPr lang="en-US" sz="1100" dirty="0">
              <a:solidFill>
                <a:schemeClr val="bg1"/>
              </a:solidFill>
              <a:latin typeface="PF BeauSans Pro" pitchFamily="2" charset="0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1000125" y="1857375"/>
            <a:ext cx="7643813" cy="4432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latin typeface="PF BeauSans Pro" pitchFamily="2" charset="0"/>
                <a:cs typeface="+mn-cs"/>
              </a:rPr>
              <a:t>Смысловая цельность текста</a:t>
            </a:r>
            <a:endParaRPr lang="en-US" b="1" dirty="0">
              <a:latin typeface="PF BeauSans Pro" pitchFamily="2" charset="0"/>
              <a:cs typeface="+mn-cs"/>
            </a:endParaRPr>
          </a:p>
          <a:p>
            <a:pPr>
              <a:defRPr/>
            </a:pPr>
            <a:endParaRPr lang="en-US" sz="1100" dirty="0">
              <a:latin typeface="PF BeauSans Pro" pitchFamily="2" charset="0"/>
              <a:cs typeface="+mn-cs"/>
            </a:endParaRP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В смысловой цельности текста отражаются те связи и зависимости, которые имеются в самой действительности (общественные события, явления природы, человек, его внешний облик и внутренний мир, предметы неживой природы и т. д.).</a:t>
            </a:r>
          </a:p>
          <a:p>
            <a:pPr>
              <a:defRPr/>
            </a:pPr>
            <a:endParaRPr lang="ru-RU" sz="1100" dirty="0">
              <a:latin typeface="PF BeauSans Pro" pitchFamily="2" charset="0"/>
              <a:cs typeface="+mn-cs"/>
            </a:endParaRP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Единство предмета речи — это тема высказывания. Тема — это смысловое ядро текста, конденсированное и обобщённое содержание текста.</a:t>
            </a:r>
          </a:p>
          <a:p>
            <a:pPr>
              <a:defRPr/>
            </a:pPr>
            <a:endParaRPr lang="ru-RU" sz="1100" dirty="0">
              <a:latin typeface="PF BeauSans Pro" pitchFamily="2" charset="0"/>
              <a:cs typeface="+mn-cs"/>
            </a:endParaRP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Понятие «содержание высказывания» связано с категорией информативности речи и присуще только тексту. Оно сообщает читателю индивидуально-авторское понимание отношений между явлениями, их значимости во всех сферах придают ему смысловую цельность.</a:t>
            </a:r>
          </a:p>
          <a:p>
            <a:pPr>
              <a:defRPr/>
            </a:pPr>
            <a:endParaRPr lang="ru-RU" sz="1100" dirty="0">
              <a:latin typeface="PF BeauSans Pro" pitchFamily="2" charset="0"/>
              <a:cs typeface="+mn-cs"/>
            </a:endParaRP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В большом тексте ведущая тема распадается на ряд составляющих </a:t>
            </a:r>
            <a:r>
              <a:rPr lang="ru-RU" sz="1100" dirty="0" err="1">
                <a:latin typeface="PF BeauSans Pro" pitchFamily="2" charset="0"/>
                <a:cs typeface="+mn-cs"/>
              </a:rPr>
              <a:t>подтем</a:t>
            </a:r>
            <a:r>
              <a:rPr lang="ru-RU" sz="1100" dirty="0">
                <a:latin typeface="PF BeauSans Pro" pitchFamily="2" charset="0"/>
                <a:cs typeface="+mn-cs"/>
              </a:rPr>
              <a:t>; </a:t>
            </a:r>
            <a:r>
              <a:rPr lang="ru-RU" sz="1100" dirty="0" err="1">
                <a:latin typeface="PF BeauSans Pro" pitchFamily="2" charset="0"/>
                <a:cs typeface="+mn-cs"/>
              </a:rPr>
              <a:t>подтемы</a:t>
            </a:r>
            <a:r>
              <a:rPr lang="ru-RU" sz="1100" dirty="0">
                <a:latin typeface="PF BeauSans Pro" pitchFamily="2" charset="0"/>
                <a:cs typeface="+mn-cs"/>
              </a:rPr>
              <a:t> членятся на более дробные, на абзацы (</a:t>
            </a:r>
            <a:r>
              <a:rPr lang="ru-RU" sz="1100" dirty="0" err="1">
                <a:latin typeface="PF BeauSans Pro" pitchFamily="2" charset="0"/>
                <a:cs typeface="+mn-cs"/>
              </a:rPr>
              <a:t>микротемы</a:t>
            </a:r>
            <a:r>
              <a:rPr lang="ru-RU" sz="1100" dirty="0">
                <a:latin typeface="PF BeauSans Pro" pitchFamily="2" charset="0"/>
                <a:cs typeface="+mn-cs"/>
              </a:rPr>
              <a:t>).</a:t>
            </a:r>
          </a:p>
          <a:p>
            <a:pPr>
              <a:defRPr/>
            </a:pPr>
            <a:endParaRPr lang="ru-RU" sz="1100" dirty="0">
              <a:latin typeface="PF BeauSans Pro" pitchFamily="2" charset="0"/>
              <a:cs typeface="+mn-cs"/>
            </a:endParaRP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Завершённость высказывания связана со смысловой цельностью текста. Показателем законченности текста является возможность подобрать к нему заголовок, отражающий его содержание.</a:t>
            </a:r>
          </a:p>
          <a:p>
            <a:pPr>
              <a:defRPr/>
            </a:pPr>
            <a:endParaRPr lang="ru-RU" sz="1100" dirty="0">
              <a:latin typeface="PF BeauSans Pro" pitchFamily="2" charset="0"/>
              <a:cs typeface="+mn-cs"/>
            </a:endParaRP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Таким образом, из смысловой цельности текста вытекают следующие признаки текста:</a:t>
            </a: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Текст — это высказывание на определённую тему;</a:t>
            </a: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В тексте реализуется замысел говорящего, основная мысль;</a:t>
            </a: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Текст любого размера — это относительно автономное (законченное) высказывание;</a:t>
            </a: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К тексту можно подобрать заголовок;</a:t>
            </a:r>
          </a:p>
          <a:p>
            <a:pPr>
              <a:defRPr/>
            </a:pPr>
            <a:r>
              <a:rPr lang="ru-RU" sz="1100" dirty="0">
                <a:latin typeface="PF BeauSans Pro" pitchFamily="2" charset="0"/>
                <a:cs typeface="+mn-cs"/>
              </a:rPr>
              <a:t>Правильно оформленный текст обычно имеет начало и конец.</a:t>
            </a:r>
            <a:endParaRPr lang="en-US" sz="1100" dirty="0">
              <a:latin typeface="PF BeauSans Pro" pitchFamily="2" charset="0"/>
              <a:cs typeface="+mn-cs"/>
            </a:endParaRPr>
          </a:p>
        </p:txBody>
      </p:sp>
      <p:sp>
        <p:nvSpPr>
          <p:cNvPr id="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00100" y="357166"/>
            <a:ext cx="5000659" cy="571504"/>
          </a:xfrm>
          <a:prstGeom prst="rect">
            <a:avLst/>
          </a:prstGeo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8910E-90E8-44FB-B75D-1A2F24473833}" type="datetimeFigureOut">
              <a:rPr lang="ru-RU" smtClean="0"/>
              <a:pPr/>
              <a:t>15.04.2016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90221-5C02-46DA-9CC3-86E6A5DDE1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2"/>
          <p:cNvSpPr txBox="1">
            <a:spLocks noChangeArrowheads="1"/>
          </p:cNvSpPr>
          <p:nvPr userDrawn="1"/>
        </p:nvSpPr>
        <p:spPr>
          <a:xfrm>
            <a:off x="928688" y="2571750"/>
            <a:ext cx="3643312" cy="1500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000" kern="0">
                <a:solidFill>
                  <a:schemeClr val="bg1"/>
                </a:solidFill>
                <a:latin typeface="PF BeauSans Pro" pitchFamily="2" charset="0"/>
                <a:ea typeface="+mj-ea"/>
                <a:cs typeface="+mj-cs"/>
              </a:rPr>
              <a:t>Название презентации</a:t>
            </a:r>
            <a:br>
              <a:rPr lang="ru-RU" sz="2000" kern="0">
                <a:solidFill>
                  <a:schemeClr val="bg1"/>
                </a:solidFill>
                <a:latin typeface="PF BeauSans Pro" pitchFamily="2" charset="0"/>
                <a:ea typeface="+mj-ea"/>
                <a:cs typeface="+mj-cs"/>
              </a:rPr>
            </a:br>
            <a:r>
              <a:rPr lang="ru-RU" sz="2000" kern="0">
                <a:solidFill>
                  <a:schemeClr val="bg1"/>
                </a:solidFill>
                <a:latin typeface="PF BeauSans Pro" pitchFamily="2" charset="0"/>
                <a:ea typeface="+mj-ea"/>
                <a:cs typeface="+mj-cs"/>
              </a:rPr>
              <a:t>может быть в несколько строк. Выравнивание всегда</a:t>
            </a:r>
            <a:br>
              <a:rPr lang="ru-RU" sz="2000" kern="0">
                <a:solidFill>
                  <a:schemeClr val="bg1"/>
                </a:solidFill>
                <a:latin typeface="PF BeauSans Pro" pitchFamily="2" charset="0"/>
                <a:ea typeface="+mj-ea"/>
                <a:cs typeface="+mj-cs"/>
              </a:rPr>
            </a:br>
            <a:r>
              <a:rPr lang="ru-RU" sz="2000" kern="0">
                <a:solidFill>
                  <a:schemeClr val="bg1"/>
                </a:solidFill>
                <a:latin typeface="PF BeauSans Pro" pitchFamily="2" charset="0"/>
                <a:ea typeface="+mj-ea"/>
                <a:cs typeface="+mj-cs"/>
              </a:rPr>
              <a:t>по левому краю</a:t>
            </a:r>
            <a:endParaRPr lang="ru-RU" sz="2000" kern="0" dirty="0">
              <a:solidFill>
                <a:schemeClr val="bg1"/>
              </a:solidFill>
              <a:latin typeface="PF BeauSans Pro" pitchFamily="2" charset="0"/>
              <a:ea typeface="+mj-ea"/>
              <a:cs typeface="+mj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56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sychoanalysis.pl.ru/" TargetMode="Externa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zhurnal.mipt.rssi.ru/" TargetMode="Externa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dlib.ru/Books/6/0438/6_0438-1.shtml" TargetMode="Externa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ecsoc.hse.ru/data/080/587/1234/ecsoc_t2_n1.pdf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prbookshop.ru/1207.-" TargetMode="Externa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base.consultant.ru/cons/cgi/online.cgi?req=doc;base=LAW;n=194751" TargetMode="Externa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5715000"/>
            <a:ext cx="6072188" cy="285750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5500688"/>
            <a:ext cx="4857750" cy="285750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0" y="5286375"/>
            <a:ext cx="1928813" cy="285750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1989138"/>
            <a:ext cx="7164288" cy="2571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ts val="4800"/>
              </a:lnSpc>
            </a:pPr>
            <a:r>
              <a:rPr lang="ru-RU" sz="4000" b="1" dirty="0" smtClean="0">
                <a:solidFill>
                  <a:schemeClr val="tx1"/>
                </a:solidFill>
              </a:rPr>
              <a:t>Библиографическое </a:t>
            </a:r>
            <a:r>
              <a:rPr lang="ru-RU" sz="4000" b="1" dirty="0" smtClean="0">
                <a:solidFill>
                  <a:schemeClr val="tx1"/>
                </a:solidFill>
              </a:rPr>
              <a:t>описание</a:t>
            </a:r>
            <a:br>
              <a:rPr lang="ru-RU" sz="4000" b="1" dirty="0" smtClean="0">
                <a:solidFill>
                  <a:schemeClr val="tx1"/>
                </a:solidFill>
              </a:rPr>
            </a:br>
            <a:r>
              <a:rPr lang="ru-RU" sz="4000" b="1" dirty="0" smtClean="0"/>
              <a:t>документа</a:t>
            </a:r>
            <a:endParaRPr lang="ru-RU" sz="4000" b="1" dirty="0" smtClean="0">
              <a:solidFill>
                <a:schemeClr val="tx1"/>
              </a:solidFill>
            </a:endParaRPr>
          </a:p>
        </p:txBody>
      </p:sp>
      <p:sp>
        <p:nvSpPr>
          <p:cNvPr id="4102" name="TextBox 2"/>
          <p:cNvSpPr txBox="1">
            <a:spLocks noChangeArrowheads="1"/>
          </p:cNvSpPr>
          <p:nvPr/>
        </p:nvSpPr>
        <p:spPr bwMode="auto">
          <a:xfrm>
            <a:off x="1691680" y="2511425"/>
            <a:ext cx="60721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PT Sans"/>
              </a:rPr>
              <a:t>.</a:t>
            </a:r>
          </a:p>
        </p:txBody>
      </p:sp>
      <p:sp>
        <p:nvSpPr>
          <p:cNvPr id="4103" name="TextBox 3"/>
          <p:cNvSpPr>
            <a:spLocks noChangeArrowheads="1"/>
          </p:cNvSpPr>
          <p:nvPr/>
        </p:nvSpPr>
        <p:spPr bwMode="auto">
          <a:xfrm>
            <a:off x="571500" y="5286375"/>
            <a:ext cx="6143625" cy="954088"/>
          </a:xfrm>
          <a:custGeom>
            <a:avLst/>
            <a:gdLst>
              <a:gd name="T0" fmla="*/ 0 w 6143668"/>
              <a:gd name="T1" fmla="*/ 0 h 738664"/>
              <a:gd name="T2" fmla="*/ 6143668 w 6143668"/>
              <a:gd name="T3" fmla="*/ 0 h 738664"/>
              <a:gd name="T4" fmla="*/ 6143668 w 6143668"/>
              <a:gd name="T5" fmla="*/ 954107 h 738664"/>
              <a:gd name="T6" fmla="*/ 0 w 6143668"/>
              <a:gd name="T7" fmla="*/ 954107 h 738664"/>
              <a:gd name="T8" fmla="*/ 0 w 6143668"/>
              <a:gd name="T9" fmla="*/ 0 h 7386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143668"/>
              <a:gd name="T16" fmla="*/ 0 h 738664"/>
              <a:gd name="T17" fmla="*/ 6143668 w 6143668"/>
              <a:gd name="T18" fmla="*/ 738664 h 7386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143668" h="738664">
                <a:moveTo>
                  <a:pt x="0" y="0"/>
                </a:moveTo>
                <a:lnTo>
                  <a:pt x="6143668" y="0"/>
                </a:lnTo>
                <a:lnTo>
                  <a:pt x="6143668" y="738664"/>
                </a:lnTo>
                <a:lnTo>
                  <a:pt x="0" y="73866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400">
              <a:solidFill>
                <a:schemeClr val="bg1"/>
              </a:solidFill>
              <a:latin typeface="PT Sans"/>
            </a:endParaRPr>
          </a:p>
          <a:p>
            <a:r>
              <a:rPr lang="ru-RU" sz="1400">
                <a:solidFill>
                  <a:schemeClr val="bg1"/>
                </a:solidFill>
                <a:latin typeface="PT Sans"/>
              </a:rPr>
              <a:t>Ганошина Людмила Николаевна, заведующая </a:t>
            </a:r>
          </a:p>
          <a:p>
            <a:r>
              <a:rPr lang="ru-RU" sz="1400">
                <a:solidFill>
                  <a:schemeClr val="bg1"/>
                </a:solidFill>
                <a:latin typeface="PT Sans"/>
              </a:rPr>
              <a:t>Информационно-библиографическим отделом</a:t>
            </a:r>
          </a:p>
          <a:p>
            <a:endParaRPr lang="ru-RU" sz="1400">
              <a:solidFill>
                <a:schemeClr val="bg1"/>
              </a:solidFill>
              <a:latin typeface="PT San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" y="6143625"/>
            <a:ext cx="2643188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000" dirty="0">
                <a:solidFill>
                  <a:schemeClr val="bg2">
                    <a:lumMod val="75000"/>
                  </a:schemeClr>
                </a:solidFill>
                <a:latin typeface="PT Sans" pitchFamily="34" charset="0"/>
                <a:cs typeface="+mn-cs"/>
              </a:rPr>
              <a:t>Пермь, </a:t>
            </a:r>
            <a:r>
              <a:rPr lang="ru-RU" sz="1000" dirty="0" smtClean="0">
                <a:solidFill>
                  <a:schemeClr val="bg2">
                    <a:lumMod val="75000"/>
                  </a:schemeClr>
                </a:solidFill>
                <a:latin typeface="PT Sans" pitchFamily="34" charset="0"/>
                <a:cs typeface="+mn-cs"/>
              </a:rPr>
              <a:t>2016</a:t>
            </a:r>
            <a:endParaRPr lang="ru-RU" sz="1000" dirty="0">
              <a:solidFill>
                <a:schemeClr val="bg2">
                  <a:lumMod val="75000"/>
                </a:schemeClr>
              </a:solidFill>
              <a:latin typeface="PT Sans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485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539552" y="1989138"/>
            <a:ext cx="7488832" cy="2571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ts val="4800"/>
              </a:lnSpc>
            </a:pPr>
            <a:r>
              <a:rPr lang="ru-RU" sz="4000" b="1" dirty="0" smtClean="0">
                <a:solidFill>
                  <a:schemeClr val="tx1"/>
                </a:solidFill>
                <a:latin typeface="PT Serif"/>
              </a:rPr>
              <a:t>Библиографическое описание документа</a:t>
            </a:r>
          </a:p>
        </p:txBody>
      </p:sp>
      <p:sp>
        <p:nvSpPr>
          <p:cNvPr id="4102" name="TextBox 2"/>
          <p:cNvSpPr txBox="1">
            <a:spLocks noChangeArrowheads="1"/>
          </p:cNvSpPr>
          <p:nvPr/>
        </p:nvSpPr>
        <p:spPr bwMode="auto">
          <a:xfrm>
            <a:off x="642938" y="2357438"/>
            <a:ext cx="60721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PT San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834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915816" y="3933056"/>
            <a:ext cx="6228184" cy="29249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    </a:t>
            </a:r>
            <a:r>
              <a:rPr lang="ru-RU" sz="2700" b="1" dirty="0" smtClean="0"/>
              <a:t>«</a:t>
            </a:r>
            <a:r>
              <a:rPr lang="ru-RU" sz="2200" b="1" i="1" dirty="0" smtClean="0"/>
              <a:t>Нормы библиографического описания составляют собой, так сказать, красу научного этикета. Их соблюдение указывает на привычку к науке, а их нарушение выявляет выскочку и неуча и нередко бросает позорящую тень на работу, казалось бы, приличную на первый взгляд…»</a:t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>                                                                         Умберто Эко</a:t>
            </a:r>
            <a:br>
              <a:rPr lang="ru-RU" sz="2200" b="1" i="1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b="1" dirty="0" smtClean="0">
              <a:solidFill>
                <a:schemeClr val="tx1"/>
              </a:solidFill>
              <a:latin typeface="PT Serif"/>
            </a:endParaRPr>
          </a:p>
        </p:txBody>
      </p:sp>
      <p:sp>
        <p:nvSpPr>
          <p:cNvPr id="4102" name="TextBox 2"/>
          <p:cNvSpPr txBox="1">
            <a:spLocks noChangeArrowheads="1"/>
          </p:cNvSpPr>
          <p:nvPr/>
        </p:nvSpPr>
        <p:spPr bwMode="auto">
          <a:xfrm>
            <a:off x="642938" y="2357438"/>
            <a:ext cx="60721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PT Sans"/>
              </a:rPr>
              <a:t>.</a:t>
            </a:r>
          </a:p>
        </p:txBody>
      </p:sp>
      <p:pic>
        <p:nvPicPr>
          <p:cNvPr id="4" name="Рисунок 3" descr="medievis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4523593" cy="40050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834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36" y="361823"/>
            <a:ext cx="7236296" cy="857236"/>
          </a:xfrm>
          <a:prstGeom prst="rect">
            <a:avLst/>
          </a:prstGeom>
          <a:solidFill>
            <a:srgbClr val="820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smtClean="0">
                <a:ln w="12700">
                  <a:solidFill>
                    <a:schemeClr val="bg1"/>
                  </a:solidFill>
                  <a:prstDash val="solid"/>
                </a:ln>
                <a:noFill/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ru-RU" sz="2800" b="1" dirty="0">
                <a:ln w="12700">
                  <a:solidFill>
                    <a:schemeClr val="bg1"/>
                  </a:solidFill>
                  <a:prstDash val="solid"/>
                </a:ln>
                <a:noFill/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</a:rPr>
              <a:t/>
            </a:r>
            <a:br>
              <a:rPr lang="ru-RU" sz="2800" b="1" dirty="0">
                <a:ln w="12700">
                  <a:solidFill>
                    <a:schemeClr val="bg1"/>
                  </a:solidFill>
                  <a:prstDash val="solid"/>
                </a:ln>
                <a:noFill/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</a:rPr>
            </a:br>
            <a:endParaRPr lang="ru-RU" sz="2800" b="1" dirty="0">
              <a:ln w="12700">
                <a:solidFill>
                  <a:schemeClr val="bg1"/>
                </a:solidFill>
                <a:prstDash val="solid"/>
              </a:ln>
              <a:noFill/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5125" name="Прямоугольник 7"/>
          <p:cNvSpPr>
            <a:spLocks noChangeArrowheads="1"/>
          </p:cNvSpPr>
          <p:nvPr/>
        </p:nvSpPr>
        <p:spPr bwMode="auto">
          <a:xfrm>
            <a:off x="539552" y="1772816"/>
            <a:ext cx="6318464" cy="293618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28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это совокупность библиографических сведений об издании, приведенных по установленным правилам и предназначенных для его идентификации и общей характеристики.</a:t>
            </a:r>
            <a:endParaRPr lang="ru-RU" sz="28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126" name="Прямоугольник 8"/>
          <p:cNvSpPr>
            <a:spLocks noChangeArrowheads="1"/>
          </p:cNvSpPr>
          <p:nvPr/>
        </p:nvSpPr>
        <p:spPr bwMode="auto">
          <a:xfrm>
            <a:off x="571472" y="2000240"/>
            <a:ext cx="6143625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 dirty="0"/>
          </a:p>
          <a:p>
            <a:pPr algn="ctr">
              <a:lnSpc>
                <a:spcPct val="110000"/>
              </a:lnSpc>
            </a:pPr>
            <a:endParaRPr lang="ru-RU" sz="2400" b="1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98346" y="365668"/>
            <a:ext cx="7000875" cy="9232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rebuchet MS" pitchFamily="34" charset="0"/>
              </a:rPr>
              <a:t>Библиографическое описание</a:t>
            </a:r>
            <a:endParaRPr lang="ru-RU" sz="2800" b="1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51520" y="1071563"/>
            <a:ext cx="6749355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/>
            <a:r>
              <a:rPr lang="ru-RU" sz="2800" b="1" dirty="0" smtClean="0">
                <a:solidFill>
                  <a:schemeClr val="bg1"/>
                </a:solidFill>
                <a:latin typeface="Trebuchet MS" pitchFamily="34" charset="0"/>
              </a:rPr>
              <a:t>Стандарты по библиографическому описанию </a:t>
            </a:r>
          </a:p>
        </p:txBody>
      </p:sp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5125" name="Прямоугольник 7"/>
          <p:cNvSpPr>
            <a:spLocks noChangeArrowheads="1"/>
          </p:cNvSpPr>
          <p:nvPr/>
        </p:nvSpPr>
        <p:spPr bwMode="auto">
          <a:xfrm>
            <a:off x="500063" y="2357438"/>
            <a:ext cx="6357937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endParaRPr lang="ru-RU" b="1"/>
          </a:p>
        </p:txBody>
      </p:sp>
      <p:sp>
        <p:nvSpPr>
          <p:cNvPr id="5126" name="Прямоугольник 8"/>
          <p:cNvSpPr>
            <a:spLocks noChangeArrowheads="1"/>
          </p:cNvSpPr>
          <p:nvPr/>
        </p:nvSpPr>
        <p:spPr bwMode="auto">
          <a:xfrm>
            <a:off x="714375" y="1988840"/>
            <a:ext cx="6143625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ru-RU" b="1" dirty="0">
                <a:solidFill>
                  <a:srgbClr val="92005E"/>
                </a:solidFill>
              </a:rPr>
              <a:t>ГОСТ 7.1–2003.</a:t>
            </a:r>
            <a:r>
              <a:rPr lang="ru-RU" b="1" dirty="0"/>
              <a:t> Библиографическая запись. Библиографическое описание : общие требования и правила составления. </a:t>
            </a:r>
          </a:p>
          <a:p>
            <a:pPr>
              <a:lnSpc>
                <a:spcPct val="110000"/>
              </a:lnSpc>
            </a:pPr>
            <a:r>
              <a:rPr lang="ru-RU" b="1" dirty="0">
                <a:solidFill>
                  <a:srgbClr val="92005E"/>
                </a:solidFill>
              </a:rPr>
              <a:t>ГОСТ </a:t>
            </a:r>
            <a:r>
              <a:rPr lang="ru-RU" b="1" dirty="0" smtClean="0">
                <a:solidFill>
                  <a:srgbClr val="92005E"/>
                </a:solidFill>
              </a:rPr>
              <a:t>7.80–2000. </a:t>
            </a:r>
            <a:r>
              <a:rPr lang="ru-RU" b="1" dirty="0"/>
              <a:t>Библиографическая запись. Заголовок : общие требования и правила составления.</a:t>
            </a:r>
          </a:p>
          <a:p>
            <a:pPr>
              <a:lnSpc>
                <a:spcPct val="110000"/>
              </a:lnSpc>
            </a:pPr>
            <a:r>
              <a:rPr lang="ru-RU" b="1" dirty="0">
                <a:solidFill>
                  <a:srgbClr val="92005E"/>
                </a:solidFill>
              </a:rPr>
              <a:t>ГОСТ Р 7.0.12–2011. </a:t>
            </a:r>
            <a:r>
              <a:rPr lang="ru-RU" b="1" dirty="0"/>
              <a:t>Библиографическая запись. Сокращение слов на русском языке: общ. требования и правила. </a:t>
            </a:r>
            <a:endParaRPr lang="en-US" b="1" dirty="0" smtClean="0"/>
          </a:p>
          <a:p>
            <a:pPr>
              <a:lnSpc>
                <a:spcPct val="110000"/>
              </a:lnSpc>
            </a:pPr>
            <a:r>
              <a:rPr lang="ru-RU" b="1" dirty="0" smtClean="0">
                <a:solidFill>
                  <a:srgbClr val="75004C"/>
                </a:solidFill>
              </a:rPr>
              <a:t>ГОСТ 7.11-2004 (ИСО 832:1994). </a:t>
            </a:r>
            <a:r>
              <a:rPr lang="ru-RU" b="1" dirty="0" smtClean="0"/>
              <a:t>Библиографическая запись. Сокращение слов и словосочетаний на иностранных европейских языках.</a:t>
            </a:r>
            <a:endParaRPr lang="ru-RU" b="1" dirty="0"/>
          </a:p>
          <a:p>
            <a:pPr>
              <a:lnSpc>
                <a:spcPct val="110000"/>
              </a:lnSpc>
            </a:pPr>
            <a:r>
              <a:rPr lang="ru-RU" b="1" dirty="0">
                <a:solidFill>
                  <a:srgbClr val="92005E"/>
                </a:solidFill>
              </a:rPr>
              <a:t>ГОСТ 7.82 – 2001. </a:t>
            </a:r>
            <a:r>
              <a:rPr lang="ru-RU" b="1" dirty="0"/>
              <a:t>Библиографическая запись. Библиографическое описание электронных ресурсов : общие требования и правила составления.</a:t>
            </a:r>
          </a:p>
          <a:p>
            <a:pPr algn="ctr">
              <a:lnSpc>
                <a:spcPct val="110000"/>
              </a:lnSpc>
            </a:pPr>
            <a:endParaRPr lang="ru-RU" sz="2400" b="1" dirty="0"/>
          </a:p>
          <a:p>
            <a:pPr algn="ctr">
              <a:lnSpc>
                <a:spcPct val="110000"/>
              </a:lnSpc>
            </a:pPr>
            <a:endParaRPr lang="ru-RU" sz="2400" b="1" dirty="0"/>
          </a:p>
          <a:p>
            <a:pPr algn="ctr">
              <a:lnSpc>
                <a:spcPct val="110000"/>
              </a:lnSpc>
            </a:pP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799980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3783" y="548972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714374"/>
            <a:ext cx="7164288" cy="81219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/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  <a:cs typeface="Traditional Arabic" panose="02020603050405020304" pitchFamily="18" charset="-78"/>
              </a:rPr>
              <a:t>Библиографическое описание – это основная часть библиографической записи</a:t>
            </a:r>
            <a:endParaRPr lang="ru-RU" sz="2800" dirty="0" smtClean="0">
              <a:solidFill>
                <a:schemeClr val="bg1"/>
              </a:solidFill>
              <a:latin typeface="Trebuchet MS" pitchFamily="34" charset="0"/>
              <a:cs typeface="Traditional Arabic" panose="02020603050405020304" pitchFamily="18" charset="-78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428642" y="2215545"/>
            <a:ext cx="664368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b="1" i="1" dirty="0"/>
          </a:p>
          <a:p>
            <a:r>
              <a:rPr lang="ru-RU" sz="2400" dirty="0"/>
              <a:t> </a:t>
            </a:r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2428868"/>
            <a:ext cx="67151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Tx/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Объектами</a:t>
            </a:r>
            <a:r>
              <a:rPr lang="ru-RU" sz="2800" dirty="0" smtClean="0"/>
              <a:t> составления библиографического описания являются все виды опубликованных и неопубликованных документов на любых носителях.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188640"/>
            <a:ext cx="7143768" cy="2000264"/>
          </a:xfrm>
          <a:prstGeom prst="rect">
            <a:avLst/>
          </a:prstGeom>
          <a:solidFill>
            <a:srgbClr val="820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defRPr/>
            </a:pPr>
            <a:r>
              <a:rPr lang="ru-RU" sz="2400" dirty="0">
                <a:latin typeface="Trebuchet MS" panose="020B0603020202020204" pitchFamily="34" charset="0"/>
              </a:rPr>
              <a:t>Объекты описания по количеству частей различают на </a:t>
            </a:r>
            <a:r>
              <a:rPr lang="ru-RU" sz="2400" b="1" u="sng" dirty="0">
                <a:latin typeface="Trebuchet MS" panose="020B0603020202020204" pitchFamily="34" charset="0"/>
              </a:rPr>
              <a:t/>
            </a:r>
            <a:br>
              <a:rPr lang="ru-RU" sz="2400" b="1" u="sng" dirty="0">
                <a:latin typeface="Trebuchet MS" panose="020B0603020202020204" pitchFamily="34" charset="0"/>
              </a:rPr>
            </a:br>
            <a:r>
              <a:rPr lang="ru-RU" sz="2400" b="1" u="sng" dirty="0" smtClean="0">
                <a:latin typeface="Trebuchet MS" panose="020B0603020202020204" pitchFamily="34" charset="0"/>
              </a:rPr>
              <a:t>одночастные</a:t>
            </a:r>
            <a:r>
              <a:rPr lang="ru-RU" sz="2400" u="sng" dirty="0" smtClean="0">
                <a:latin typeface="Trebuchet MS" panose="020B0603020202020204" pitchFamily="34" charset="0"/>
              </a:rPr>
              <a:t> </a:t>
            </a:r>
            <a:r>
              <a:rPr lang="ru-RU" sz="2400" dirty="0">
                <a:latin typeface="Trebuchet MS" panose="020B0603020202020204" pitchFamily="34" charset="0"/>
              </a:rPr>
              <a:t>(состоящие  из одной части</a:t>
            </a:r>
            <a:r>
              <a:rPr lang="ru-RU" sz="2400" dirty="0" smtClean="0">
                <a:latin typeface="Trebuchet MS" panose="020B0603020202020204" pitchFamily="34" charset="0"/>
              </a:rPr>
              <a:t>)</a:t>
            </a:r>
          </a:p>
          <a:p>
            <a:pPr algn="ctr">
              <a:defRPr/>
            </a:pPr>
            <a:r>
              <a:rPr lang="ru-RU" sz="2400" dirty="0" smtClean="0">
                <a:latin typeface="Trebuchet MS" panose="020B0603020202020204" pitchFamily="34" charset="0"/>
              </a:rPr>
              <a:t>  </a:t>
            </a:r>
            <a:r>
              <a:rPr lang="ru-RU" sz="2400" b="1" u="sng" dirty="0">
                <a:latin typeface="Trebuchet MS" panose="020B0603020202020204" pitchFamily="34" charset="0"/>
              </a:rPr>
              <a:t>многочастные </a:t>
            </a:r>
            <a:r>
              <a:rPr lang="ru-RU" sz="2400" dirty="0">
                <a:latin typeface="Trebuchet MS" panose="020B0603020202020204" pitchFamily="34" charset="0"/>
              </a:rPr>
              <a:t>(состоящие из </a:t>
            </a:r>
            <a:r>
              <a:rPr lang="ru-RU" sz="2400" dirty="0" smtClean="0">
                <a:latin typeface="Trebuchet MS" panose="020B0603020202020204" pitchFamily="34" charset="0"/>
              </a:rPr>
              <a:t>двух и более частей)</a:t>
            </a:r>
            <a:endParaRPr lang="ru-RU" sz="2400" b="1" dirty="0">
              <a:ln w="127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5126" name="Прямоугольник 8"/>
          <p:cNvSpPr>
            <a:spLocks noChangeArrowheads="1"/>
          </p:cNvSpPr>
          <p:nvPr/>
        </p:nvSpPr>
        <p:spPr bwMode="auto">
          <a:xfrm>
            <a:off x="571472" y="2000240"/>
            <a:ext cx="6143625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 dirty="0"/>
          </a:p>
          <a:p>
            <a:pPr algn="ctr">
              <a:lnSpc>
                <a:spcPct val="110000"/>
              </a:lnSpc>
            </a:pP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2619548"/>
            <a:ext cx="6174432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ru-RU" sz="2800" dirty="0" smtClean="0"/>
              <a:t>В зависимости от структуры описания различают 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ru-RU" sz="2800" b="1" u="sng" dirty="0" smtClean="0"/>
              <a:t>одноуровневое и многоуровневое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endParaRPr lang="ru-RU" sz="2800" b="1" dirty="0" smtClean="0"/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ru-RU" sz="2800" dirty="0" smtClean="0"/>
              <a:t>В зависимости от полноты набора элементов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ru-RU" sz="2800" b="1" u="sng" dirty="0" smtClean="0"/>
              <a:t>Полное, расширенное, краткое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85720" y="214290"/>
            <a:ext cx="6858048" cy="1357322"/>
          </a:xfrm>
          <a:prstGeom prst="rect">
            <a:avLst/>
          </a:prstGeom>
          <a:solidFill>
            <a:srgbClr val="820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defRPr/>
            </a:pPr>
            <a:r>
              <a:rPr lang="ru-RU" sz="2800" b="1" u="sng" dirty="0">
                <a:latin typeface="Trebuchet MS" panose="020B0603020202020204" pitchFamily="34" charset="0"/>
              </a:rPr>
              <a:t>Области библиографического описания</a:t>
            </a:r>
            <a:endParaRPr lang="ru-RU" sz="2800" b="1" dirty="0">
              <a:ln w="127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5126" name="Прямоугольник 8"/>
          <p:cNvSpPr>
            <a:spLocks noChangeArrowheads="1"/>
          </p:cNvSpPr>
          <p:nvPr/>
        </p:nvSpPr>
        <p:spPr bwMode="auto">
          <a:xfrm>
            <a:off x="571472" y="2000240"/>
            <a:ext cx="6143625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 dirty="0"/>
          </a:p>
          <a:p>
            <a:pPr algn="ctr">
              <a:lnSpc>
                <a:spcPct val="110000"/>
              </a:lnSpc>
            </a:pPr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1582341"/>
            <a:ext cx="61436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eaLnBrk="1" hangingPunct="1">
              <a:buFontTx/>
              <a:buAutoNum type="arabicPeriod"/>
            </a:pPr>
            <a:r>
              <a:rPr lang="ru-RU" sz="2400" b="1" dirty="0" smtClean="0"/>
              <a:t>Область заглавия  и сведений об ответственности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400" b="1" dirty="0" smtClean="0"/>
              <a:t>Область издания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400" b="1" dirty="0" smtClean="0"/>
              <a:t>Область специфических сведений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400" b="1" dirty="0" smtClean="0"/>
              <a:t>Область выходных данных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400" b="1" dirty="0" smtClean="0"/>
              <a:t>Область физической характеристики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400" b="1" dirty="0" smtClean="0"/>
              <a:t>Область серии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400" b="1" dirty="0" smtClean="0"/>
              <a:t>Область примечания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400" b="1" dirty="0" smtClean="0"/>
              <a:t>Область стандартного номера (или его альтернативы) и условий доступности</a:t>
            </a:r>
          </a:p>
          <a:p>
            <a:pPr marL="609600" indent="-609600" eaLnBrk="1" hangingPunct="1"/>
            <a:endParaRPr lang="ru-RU" sz="2400" b="1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5126" name="Прямоугольник 8"/>
          <p:cNvSpPr>
            <a:spLocks noChangeArrowheads="1"/>
          </p:cNvSpPr>
          <p:nvPr/>
        </p:nvSpPr>
        <p:spPr bwMode="auto">
          <a:xfrm>
            <a:off x="571472" y="2000240"/>
            <a:ext cx="6143625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 dirty="0"/>
          </a:p>
          <a:p>
            <a:pPr algn="ctr">
              <a:lnSpc>
                <a:spcPct val="110000"/>
              </a:lnSpc>
            </a:pP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357158" y="2599417"/>
            <a:ext cx="6500842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Области состоят из элементов, которые делятся на</a:t>
            </a:r>
            <a:b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обязательные и факультативные</a:t>
            </a:r>
            <a:endParaRPr lang="ru-RU" sz="2800" b="1" dirty="0">
              <a:ln w="12700">
                <a:solidFill>
                  <a:srgbClr val="FF0000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5126" name="Прямоугольник 8"/>
          <p:cNvSpPr>
            <a:spLocks noChangeArrowheads="1"/>
          </p:cNvSpPr>
          <p:nvPr/>
        </p:nvSpPr>
        <p:spPr bwMode="auto">
          <a:xfrm>
            <a:off x="1313653" y="1539831"/>
            <a:ext cx="6143625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 dirty="0"/>
          </a:p>
          <a:p>
            <a:pPr algn="ctr">
              <a:lnSpc>
                <a:spcPct val="110000"/>
              </a:lnSpc>
            </a:pPr>
            <a:endParaRPr lang="ru-RU" sz="2400" b="1" dirty="0"/>
          </a:p>
        </p:txBody>
      </p:sp>
      <p:pic>
        <p:nvPicPr>
          <p:cNvPr id="6" name="Рисунок 5"/>
          <p:cNvPicPr/>
          <p:nvPr/>
        </p:nvPicPr>
        <p:blipFill rotWithShape="1">
          <a:blip r:embed="rId4"/>
          <a:srcRect l="26296" t="18039" r="32015" b="15019"/>
          <a:stretch/>
        </p:blipFill>
        <p:spPr bwMode="auto">
          <a:xfrm>
            <a:off x="1748600" y="883079"/>
            <a:ext cx="2736304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Выноска 2 (с границей) 2"/>
          <p:cNvSpPr/>
          <p:nvPr/>
        </p:nvSpPr>
        <p:spPr>
          <a:xfrm>
            <a:off x="5099412" y="661277"/>
            <a:ext cx="2163946" cy="456230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91737"/>
              <a:gd name="adj6" fmla="val -567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Заголовок</a:t>
            </a:r>
          </a:p>
          <a:p>
            <a:pPr algn="ctr"/>
            <a:r>
              <a:rPr lang="ru-RU" sz="1400" dirty="0"/>
              <a:t>(</a:t>
            </a:r>
            <a:r>
              <a:rPr lang="ru-RU" sz="1400" dirty="0" smtClean="0"/>
              <a:t>Автор)</a:t>
            </a:r>
            <a:endParaRPr lang="ru-RU" sz="1400" dirty="0"/>
          </a:p>
        </p:txBody>
      </p:sp>
      <p:sp>
        <p:nvSpPr>
          <p:cNvPr id="5" name="Выноска 2 (с границей) 4"/>
          <p:cNvSpPr/>
          <p:nvPr/>
        </p:nvSpPr>
        <p:spPr>
          <a:xfrm>
            <a:off x="5099412" y="1509114"/>
            <a:ext cx="2160240" cy="510307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41757"/>
              <a:gd name="adj6" fmla="val -709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Основное заглавие</a:t>
            </a:r>
            <a:endParaRPr lang="ru-RU" sz="1400" dirty="0"/>
          </a:p>
        </p:txBody>
      </p:sp>
      <p:sp>
        <p:nvSpPr>
          <p:cNvPr id="8" name="Выноска 2 (с границей) 7"/>
          <p:cNvSpPr/>
          <p:nvPr/>
        </p:nvSpPr>
        <p:spPr>
          <a:xfrm>
            <a:off x="5111090" y="2173294"/>
            <a:ext cx="2136884" cy="712704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92490"/>
              <a:gd name="adj6" fmla="val -772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Сведения относящиеся к заглавию</a:t>
            </a:r>
            <a:endParaRPr lang="ru-RU" sz="1400" dirty="0"/>
          </a:p>
        </p:txBody>
      </p:sp>
      <p:sp>
        <p:nvSpPr>
          <p:cNvPr id="15" name="Левая круглая скобка 14"/>
          <p:cNvSpPr/>
          <p:nvPr/>
        </p:nvSpPr>
        <p:spPr>
          <a:xfrm>
            <a:off x="1342294" y="854420"/>
            <a:ext cx="434924" cy="2012630"/>
          </a:xfrm>
          <a:prstGeom prst="lef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1280" y="870789"/>
            <a:ext cx="1476200" cy="19798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Область издания и сведений об ответственности</a:t>
            </a:r>
            <a:endParaRPr lang="ru-RU" sz="1400" b="1" dirty="0"/>
          </a:p>
        </p:txBody>
      </p:sp>
      <p:sp>
        <p:nvSpPr>
          <p:cNvPr id="25" name="Левая круглая скобка 24"/>
          <p:cNvSpPr/>
          <p:nvPr/>
        </p:nvSpPr>
        <p:spPr>
          <a:xfrm>
            <a:off x="1545403" y="3140898"/>
            <a:ext cx="216024" cy="310620"/>
          </a:xfrm>
          <a:prstGeom prst="lef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5864" y="3014244"/>
            <a:ext cx="1500344" cy="7265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Область издания</a:t>
            </a:r>
            <a:endParaRPr lang="ru-RU" sz="1400" b="1" dirty="0"/>
          </a:p>
        </p:txBody>
      </p:sp>
      <p:sp>
        <p:nvSpPr>
          <p:cNvPr id="31" name="Выноска 2 (с границей) 30"/>
          <p:cNvSpPr/>
          <p:nvPr/>
        </p:nvSpPr>
        <p:spPr>
          <a:xfrm>
            <a:off x="5115679" y="3035418"/>
            <a:ext cx="2148562" cy="617603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50810"/>
              <a:gd name="adj6" fmla="val -790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Сведения о повторности издания</a:t>
            </a:r>
            <a:endParaRPr lang="ru-RU" sz="1400" dirty="0"/>
          </a:p>
        </p:txBody>
      </p:sp>
      <p:sp>
        <p:nvSpPr>
          <p:cNvPr id="37" name="Выноска 2 (граница и черта) 36"/>
          <p:cNvSpPr/>
          <p:nvPr/>
        </p:nvSpPr>
        <p:spPr>
          <a:xfrm>
            <a:off x="2167966" y="5679957"/>
            <a:ext cx="2316938" cy="475719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100498"/>
              <a:gd name="adj6" fmla="val 382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Место издания</a:t>
            </a:r>
            <a:endParaRPr lang="ru-RU" sz="1400" dirty="0"/>
          </a:p>
        </p:txBody>
      </p:sp>
      <p:sp>
        <p:nvSpPr>
          <p:cNvPr id="42" name="Выноска 1 (граница и черта) 41"/>
          <p:cNvSpPr/>
          <p:nvPr/>
        </p:nvSpPr>
        <p:spPr>
          <a:xfrm>
            <a:off x="5208169" y="4280961"/>
            <a:ext cx="1963581" cy="612648"/>
          </a:xfrm>
          <a:prstGeom prst="accentBorderCallout1">
            <a:avLst>
              <a:gd name="adj1" fmla="val 18750"/>
              <a:gd name="adj2" fmla="val -8333"/>
              <a:gd name="adj3" fmla="val 110946"/>
              <a:gd name="adj4" fmla="val -957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Издательство</a:t>
            </a:r>
            <a:endParaRPr lang="ru-RU" sz="1400" dirty="0"/>
          </a:p>
        </p:txBody>
      </p:sp>
      <p:sp>
        <p:nvSpPr>
          <p:cNvPr id="43" name="Выноска 2 (граница и черта) 42"/>
          <p:cNvSpPr/>
          <p:nvPr/>
        </p:nvSpPr>
        <p:spPr>
          <a:xfrm>
            <a:off x="5197741" y="5489288"/>
            <a:ext cx="1963581" cy="612648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49192"/>
              <a:gd name="adj6" fmla="val -904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Год издания</a:t>
            </a:r>
            <a:endParaRPr lang="ru-RU" sz="1400" dirty="0"/>
          </a:p>
        </p:txBody>
      </p:sp>
      <p:sp>
        <p:nvSpPr>
          <p:cNvPr id="44" name="Левая круглая скобка 43"/>
          <p:cNvSpPr/>
          <p:nvPr/>
        </p:nvSpPr>
        <p:spPr>
          <a:xfrm>
            <a:off x="1412201" y="4857000"/>
            <a:ext cx="323850" cy="457104"/>
          </a:xfrm>
          <a:prstGeom prst="lef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31634" y="4741411"/>
            <a:ext cx="1499583" cy="6882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Область выходных данных</a:t>
            </a:r>
            <a:endParaRPr lang="ru-RU" sz="1400" b="1" dirty="0"/>
          </a:p>
        </p:txBody>
      </p:sp>
      <p:sp>
        <p:nvSpPr>
          <p:cNvPr id="46" name="Заголовок 45"/>
          <p:cNvSpPr>
            <a:spLocks noGrp="1"/>
          </p:cNvSpPr>
          <p:nvPr>
            <p:ph type="title"/>
          </p:nvPr>
        </p:nvSpPr>
        <p:spPr>
          <a:xfrm>
            <a:off x="179512" y="103632"/>
            <a:ext cx="7068462" cy="469737"/>
          </a:xfrm>
          <a:solidFill>
            <a:srgbClr val="820054"/>
          </a:solidFill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Титульный лист книги с указанием областей и элементов библиографического описания</a:t>
            </a:r>
            <a:endParaRPr lang="ru-RU" sz="1800" b="1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8948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5126" name="Прямоугольник 8"/>
          <p:cNvSpPr>
            <a:spLocks noChangeArrowheads="1"/>
          </p:cNvSpPr>
          <p:nvPr/>
        </p:nvSpPr>
        <p:spPr bwMode="auto">
          <a:xfrm>
            <a:off x="571472" y="2000240"/>
            <a:ext cx="6143625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 dirty="0"/>
          </a:p>
          <a:p>
            <a:pPr algn="ctr">
              <a:lnSpc>
                <a:spcPct val="110000"/>
              </a:lnSpc>
            </a:pP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357158" y="3030304"/>
            <a:ext cx="650084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sz="2800" b="1" dirty="0">
              <a:ln w="12700">
                <a:solidFill>
                  <a:srgbClr val="FF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79512" y="0"/>
            <a:ext cx="7056784" cy="1196752"/>
          </a:xfrm>
          <a:solidFill>
            <a:srgbClr val="750032"/>
          </a:solidFill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Обязательные </a:t>
            </a:r>
            <a:r>
              <a:rPr lang="ru-RU" sz="2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элементы библиографического </a:t>
            </a:r>
            <a:r>
              <a:rPr lang="ru-RU" sz="2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описания и </a:t>
            </a:r>
            <a:r>
              <a:rPr lang="ru-RU" sz="2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предшествующие </a:t>
            </a:r>
            <a:r>
              <a:rPr lang="ru-RU" sz="2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им знаки </a:t>
            </a:r>
            <a:r>
              <a:rPr lang="ru-RU" sz="2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предписанной пунктуации</a:t>
            </a:r>
            <a:r>
              <a:rPr lang="ru-RU" sz="24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 </a:t>
            </a:r>
            <a:endParaRPr lang="ru-RU" sz="24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28596" y="2000240"/>
            <a:ext cx="6357982" cy="3638560"/>
          </a:xfrm>
        </p:spPr>
        <p:txBody>
          <a:bodyPr>
            <a:normAutofit fontScale="55000" lnSpcReduction="20000"/>
          </a:bodyPr>
          <a:lstStyle/>
          <a:p>
            <a:pPr algn="l">
              <a:lnSpc>
                <a:spcPct val="120000"/>
              </a:lnSpc>
            </a:pP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Фамилия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 инициалы автора.</a:t>
            </a:r>
          </a:p>
          <a:p>
            <a:pPr algn="l">
              <a:lnSpc>
                <a:spcPct val="120000"/>
              </a:lnSpc>
            </a:pP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Основное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заглавие</a:t>
            </a:r>
          </a:p>
          <a:p>
            <a:pPr algn="l">
              <a:lnSpc>
                <a:spcPct val="120000"/>
              </a:lnSpc>
            </a:pP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/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первые сведения об ответственности</a:t>
            </a:r>
          </a:p>
          <a:p>
            <a:pPr algn="l">
              <a:lnSpc>
                <a:spcPct val="120000"/>
              </a:lnSpc>
            </a:pP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–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ведения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повторности издания</a:t>
            </a:r>
            <a:r>
              <a:rPr lang="ru-RU" sz="4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</a:pP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– </a:t>
            </a:r>
            <a:r>
              <a:rPr lang="ru-RU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есто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издания</a:t>
            </a:r>
          </a:p>
          <a:p>
            <a:pPr algn="l">
              <a:lnSpc>
                <a:spcPct val="120000"/>
              </a:lnSpc>
            </a:pP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Название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издательства</a:t>
            </a:r>
          </a:p>
          <a:p>
            <a:pPr algn="l">
              <a:lnSpc>
                <a:spcPct val="120000"/>
              </a:lnSpc>
            </a:pP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год издания книги</a:t>
            </a:r>
          </a:p>
          <a:p>
            <a:pPr algn="l">
              <a:lnSpc>
                <a:spcPct val="120000"/>
              </a:lnSpc>
            </a:pP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. –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Общее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количество страниц.</a:t>
            </a:r>
          </a:p>
          <a:p>
            <a:pPr algn="l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5126" name="Прямоугольник 8"/>
          <p:cNvSpPr>
            <a:spLocks noChangeArrowheads="1"/>
          </p:cNvSpPr>
          <p:nvPr/>
        </p:nvSpPr>
        <p:spPr bwMode="auto">
          <a:xfrm>
            <a:off x="571472" y="2000240"/>
            <a:ext cx="6143625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 dirty="0"/>
          </a:p>
          <a:p>
            <a:pPr algn="ctr">
              <a:lnSpc>
                <a:spcPct val="110000"/>
              </a:lnSpc>
            </a:pP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2000240"/>
            <a:ext cx="6286528" cy="1532727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 anchor="ctr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ru-RU" b="1" dirty="0" smtClean="0"/>
              <a:t>Старостина, Е. В.</a:t>
            </a:r>
          </a:p>
          <a:p>
            <a:pPr marL="342900" indent="-342900">
              <a:spcBef>
                <a:spcPct val="20000"/>
              </a:spcBef>
            </a:pPr>
            <a:r>
              <a:rPr lang="ru-RU" b="1" dirty="0" smtClean="0">
                <a:solidFill>
                  <a:srgbClr val="FF3300"/>
                </a:solidFill>
              </a:rPr>
              <a:t>      Защита от компьютерных преступлений и </a:t>
            </a:r>
            <a:r>
              <a:rPr lang="ru-RU" b="1" dirty="0" err="1" smtClean="0">
                <a:solidFill>
                  <a:srgbClr val="FF3300"/>
                </a:solidFill>
              </a:rPr>
              <a:t>кибертерроризма</a:t>
            </a:r>
            <a:r>
              <a:rPr lang="ru-RU" b="1" dirty="0" smtClean="0">
                <a:solidFill>
                  <a:srgbClr val="FF3300"/>
                </a:solidFill>
              </a:rPr>
              <a:t> : </a:t>
            </a:r>
            <a:r>
              <a:rPr lang="ru-RU" b="1" dirty="0" err="1" smtClean="0">
                <a:solidFill>
                  <a:srgbClr val="FF3300"/>
                </a:solidFill>
              </a:rPr>
              <a:t>вопр</a:t>
            </a:r>
            <a:r>
              <a:rPr lang="ru-RU" b="1" dirty="0" smtClean="0">
                <a:solidFill>
                  <a:srgbClr val="FF3300"/>
                </a:solidFill>
              </a:rPr>
              <a:t>. и ответы / Е. В. Старостина, Д. Б. Фролов</a:t>
            </a:r>
            <a:r>
              <a:rPr lang="ru-RU" b="1" dirty="0" smtClean="0"/>
              <a:t>. –</a:t>
            </a:r>
            <a:r>
              <a:rPr lang="ru-RU" b="1" dirty="0" smtClean="0">
                <a:solidFill>
                  <a:srgbClr val="F0F797"/>
                </a:solidFill>
              </a:rPr>
              <a:t> </a:t>
            </a:r>
            <a:r>
              <a:rPr lang="ru-RU" b="1" dirty="0" smtClean="0">
                <a:solidFill>
                  <a:schemeClr val="accent2"/>
                </a:solidFill>
              </a:rPr>
              <a:t>2-е изд. </a:t>
            </a:r>
            <a:r>
              <a:rPr lang="ru-RU" b="1" dirty="0" smtClean="0"/>
              <a:t>– </a:t>
            </a:r>
            <a:r>
              <a:rPr lang="ru-RU" b="1" dirty="0" smtClean="0">
                <a:solidFill>
                  <a:srgbClr val="FF33CC"/>
                </a:solidFill>
              </a:rPr>
              <a:t>Москва : </a:t>
            </a:r>
            <a:r>
              <a:rPr lang="ru-RU" b="1" dirty="0" err="1" smtClean="0">
                <a:solidFill>
                  <a:srgbClr val="FF33CC"/>
                </a:solidFill>
              </a:rPr>
              <a:t>Эксмо</a:t>
            </a:r>
            <a:r>
              <a:rPr lang="ru-RU" b="1" dirty="0" smtClean="0">
                <a:solidFill>
                  <a:srgbClr val="FF33CC"/>
                </a:solidFill>
              </a:rPr>
              <a:t>, 2005</a:t>
            </a:r>
            <a:r>
              <a:rPr lang="ru-RU" b="1" dirty="0" smtClean="0"/>
              <a:t>. – </a:t>
            </a:r>
            <a:r>
              <a:rPr lang="ru-RU" b="1" dirty="0" smtClean="0">
                <a:solidFill>
                  <a:srgbClr val="009900"/>
                </a:solidFill>
              </a:rPr>
              <a:t>183 с</a:t>
            </a:r>
            <a:r>
              <a:rPr lang="ru-RU" b="1" dirty="0" smtClean="0"/>
              <a:t>.  – </a:t>
            </a:r>
            <a:r>
              <a:rPr lang="ru-RU" b="1" dirty="0" smtClean="0">
                <a:solidFill>
                  <a:srgbClr val="0000FF"/>
                </a:solidFill>
              </a:rPr>
              <a:t>(Защити свои права)</a:t>
            </a:r>
            <a:r>
              <a:rPr lang="ru-RU" b="1" dirty="0" smtClean="0"/>
              <a:t>. </a:t>
            </a:r>
            <a:endParaRPr lang="ru-RU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857232"/>
            <a:ext cx="1785950" cy="64294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Заголовок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786050" y="857232"/>
            <a:ext cx="2428892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Область заглавия и сведений об ответственности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357818" y="857232"/>
            <a:ext cx="1571636" cy="64294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Область издания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857224" y="3929066"/>
            <a:ext cx="1714512" cy="928694"/>
          </a:xfrm>
          <a:prstGeom prst="rect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Область выходных данных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928926" y="3929066"/>
            <a:ext cx="1928826" cy="928694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Область физической характеристики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214942" y="3929066"/>
            <a:ext cx="1785950" cy="92869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Область серии</a:t>
            </a:r>
            <a:endParaRPr lang="ru-RU" dirty="0"/>
          </a:p>
        </p:txBody>
      </p:sp>
      <p:cxnSp>
        <p:nvCxnSpPr>
          <p:cNvPr id="21" name="Прямая со стрелкой 20"/>
          <p:cNvCxnSpPr>
            <a:stCxn id="14" idx="2"/>
          </p:cNvCxnSpPr>
          <p:nvPr/>
        </p:nvCxnSpPr>
        <p:spPr>
          <a:xfrm rot="5400000">
            <a:off x="1446588" y="1768067"/>
            <a:ext cx="57150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5400000">
            <a:off x="3821901" y="1964521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5400000">
            <a:off x="4822033" y="1678769"/>
            <a:ext cx="1357322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5400000" flipH="1" flipV="1">
            <a:off x="1357290" y="3429000"/>
            <a:ext cx="571504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16200000" flipV="1">
            <a:off x="3303974" y="3482579"/>
            <a:ext cx="357190" cy="5357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19" idx="0"/>
          </p:cNvCxnSpPr>
          <p:nvPr/>
        </p:nvCxnSpPr>
        <p:spPr>
          <a:xfrm rot="16200000" flipV="1">
            <a:off x="5589992" y="3411141"/>
            <a:ext cx="357190" cy="6786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202" y="464344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692696"/>
            <a:ext cx="7215188" cy="66461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t">
            <a:normAutofit fontScale="90000"/>
          </a:bodyPr>
          <a:lstStyle/>
          <a:p>
            <a:pPr eaLnBrk="1" hangingPunct="1"/>
            <a:r>
              <a:rPr lang="ru-RU" sz="24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Trebuchet MS" pitchFamily="34" charset="0"/>
              </a:rPr>
              <a:t>Краткая схема библиографического описания</a:t>
            </a:r>
            <a:endParaRPr lang="ru-RU" sz="3100" b="1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614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6149" name="Прямоугольник 7"/>
          <p:cNvSpPr>
            <a:spLocks noChangeArrowheads="1"/>
          </p:cNvSpPr>
          <p:nvPr/>
        </p:nvSpPr>
        <p:spPr bwMode="auto">
          <a:xfrm>
            <a:off x="395536" y="2357438"/>
            <a:ext cx="6605339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i="1" u="sng" dirty="0"/>
              <a:t>(ФИО автора</a:t>
            </a:r>
            <a:r>
              <a:rPr lang="ru-RU" sz="2000" i="1" u="sng" dirty="0"/>
              <a:t>)</a:t>
            </a:r>
            <a:r>
              <a:rPr lang="ru-RU" sz="2000" b="1" i="1" u="sng" dirty="0">
                <a:solidFill>
                  <a:srgbClr val="FF0000"/>
                </a:solidFill>
              </a:rPr>
              <a:t>.</a:t>
            </a:r>
            <a:r>
              <a:rPr lang="ru-RU" sz="2000" i="1" u="sng" dirty="0"/>
              <a:t> </a:t>
            </a:r>
            <a:r>
              <a:rPr lang="ru-RU" sz="2000" b="1" i="1" u="sng" dirty="0"/>
              <a:t>Заглавие документа </a:t>
            </a:r>
            <a:r>
              <a:rPr lang="en-US" sz="2000" b="1" i="1" u="sng" dirty="0" smtClean="0"/>
              <a:t>[</a:t>
            </a:r>
            <a:r>
              <a:rPr lang="ru-RU" sz="2000" b="1" i="1" u="sng" dirty="0" smtClean="0"/>
              <a:t>Общее обозначение материала*</a:t>
            </a:r>
            <a:r>
              <a:rPr lang="en-US" sz="2000" b="1" i="1" u="sng" dirty="0" smtClean="0"/>
              <a:t>]</a:t>
            </a:r>
            <a:r>
              <a:rPr lang="ru-RU" sz="2000" b="1" i="1" u="sng" dirty="0" smtClean="0"/>
              <a:t> </a:t>
            </a:r>
            <a:r>
              <a:rPr lang="ru-RU" sz="2000" b="1" i="1" u="sng" dirty="0" smtClean="0">
                <a:solidFill>
                  <a:srgbClr val="FF0000"/>
                </a:solidFill>
              </a:rPr>
              <a:t>: </a:t>
            </a:r>
            <a:r>
              <a:rPr lang="ru-RU" sz="2000" i="1" u="sng" dirty="0" smtClean="0"/>
              <a:t> </a:t>
            </a:r>
            <a:r>
              <a:rPr lang="ru-RU" sz="2000" b="1" i="1" u="sng" dirty="0"/>
              <a:t>сведения, относящиеся к заглавию</a:t>
            </a:r>
            <a:r>
              <a:rPr lang="ru-RU" sz="2000" i="1" u="sng" dirty="0"/>
              <a:t> </a:t>
            </a:r>
            <a:r>
              <a:rPr lang="ru-RU" sz="2000" i="1" dirty="0"/>
              <a:t>(</a:t>
            </a:r>
            <a:r>
              <a:rPr lang="ru-RU" sz="2000" dirty="0"/>
              <a:t>раскрывают тематику, вид, жанр, назначение издания и т. д.) </a:t>
            </a:r>
            <a:r>
              <a:rPr lang="ru-RU" sz="2000" i="1" dirty="0">
                <a:solidFill>
                  <a:srgbClr val="FF0000"/>
                </a:solidFill>
              </a:rPr>
              <a:t>/ </a:t>
            </a:r>
            <a:r>
              <a:rPr lang="ru-RU" sz="2000" b="1" i="1" u="sng" dirty="0"/>
              <a:t>Первые сведения об ответственности</a:t>
            </a:r>
            <a:r>
              <a:rPr lang="ru-RU" sz="2000" b="1" i="1" dirty="0"/>
              <a:t> </a:t>
            </a:r>
            <a:r>
              <a:rPr lang="ru-RU" sz="2000" i="1" dirty="0"/>
              <a:t>(ФИО авторов) </a:t>
            </a:r>
            <a:r>
              <a:rPr lang="ru-RU" sz="2000" b="1" i="1" dirty="0">
                <a:solidFill>
                  <a:srgbClr val="FF0000"/>
                </a:solidFill>
              </a:rPr>
              <a:t>;</a:t>
            </a:r>
            <a:r>
              <a:rPr lang="ru-RU" sz="2000" i="1" dirty="0"/>
              <a:t> </a:t>
            </a:r>
            <a:r>
              <a:rPr lang="ru-RU" sz="2000" b="1" i="1" u="sng" dirty="0"/>
              <a:t>Последующие сведения об ответственности</a:t>
            </a:r>
            <a:r>
              <a:rPr lang="ru-RU" sz="2000" i="1" dirty="0"/>
              <a:t> (ФИО редакторов, составителей, художников, переводчиков и т д.)</a:t>
            </a:r>
            <a:r>
              <a:rPr lang="ru-RU" sz="2000" b="1" i="1" dirty="0">
                <a:solidFill>
                  <a:srgbClr val="FF0000"/>
                </a:solidFill>
              </a:rPr>
              <a:t>. –</a:t>
            </a:r>
            <a:r>
              <a:rPr lang="ru-RU" sz="2000" b="1" i="1" dirty="0"/>
              <a:t> </a:t>
            </a:r>
            <a:r>
              <a:rPr lang="ru-RU" sz="2000" b="1" i="1" u="sng" dirty="0"/>
              <a:t>Сведения об издании</a:t>
            </a:r>
            <a:r>
              <a:rPr lang="ru-RU" sz="2000" i="1" u="sng" dirty="0"/>
              <a:t> </a:t>
            </a:r>
            <a:r>
              <a:rPr lang="ru-RU" sz="2000" i="1" dirty="0"/>
              <a:t>(</a:t>
            </a:r>
            <a:r>
              <a:rPr lang="ru-RU" sz="2000" dirty="0"/>
              <a:t>повторность издания, его переработка</a:t>
            </a:r>
            <a:r>
              <a:rPr lang="ru-RU" sz="2000" b="1" dirty="0"/>
              <a:t>)</a:t>
            </a:r>
            <a:r>
              <a:rPr lang="ru-RU" sz="2000" b="1" i="1" dirty="0">
                <a:solidFill>
                  <a:srgbClr val="FF0000"/>
                </a:solidFill>
              </a:rPr>
              <a:t>. –  </a:t>
            </a:r>
            <a:r>
              <a:rPr lang="ru-RU" sz="2000" b="1" i="1" u="sng" dirty="0"/>
              <a:t>Место издания </a:t>
            </a:r>
            <a:r>
              <a:rPr lang="ru-RU" sz="2000" i="1" dirty="0"/>
              <a:t>(город) </a:t>
            </a:r>
            <a:r>
              <a:rPr lang="ru-RU" sz="2000" b="1" i="1" dirty="0">
                <a:solidFill>
                  <a:srgbClr val="FF0000"/>
                </a:solidFill>
              </a:rPr>
              <a:t>: </a:t>
            </a:r>
            <a:r>
              <a:rPr lang="ru-RU" sz="2000" b="1" i="1" u="sng" dirty="0"/>
              <a:t>Издательство</a:t>
            </a:r>
            <a:r>
              <a:rPr lang="ru-RU" sz="2000" b="1" i="1" u="sng" dirty="0">
                <a:solidFill>
                  <a:srgbClr val="FF0000"/>
                </a:solidFill>
              </a:rPr>
              <a:t>,</a:t>
            </a:r>
            <a:r>
              <a:rPr lang="ru-RU" sz="2000" i="1" u="sng" dirty="0">
                <a:solidFill>
                  <a:srgbClr val="FF0000"/>
                </a:solidFill>
              </a:rPr>
              <a:t> </a:t>
            </a:r>
            <a:r>
              <a:rPr lang="ru-RU" sz="2000" b="1" i="1" u="sng" dirty="0"/>
              <a:t>дата издания </a:t>
            </a:r>
            <a:r>
              <a:rPr lang="ru-RU" sz="2000" i="1" dirty="0"/>
              <a:t>(год)</a:t>
            </a:r>
            <a:r>
              <a:rPr lang="ru-RU" sz="2000" b="1" i="1" dirty="0">
                <a:solidFill>
                  <a:srgbClr val="FF0000"/>
                </a:solidFill>
              </a:rPr>
              <a:t>. –</a:t>
            </a:r>
            <a:r>
              <a:rPr lang="ru-RU" sz="2000" b="1" i="1" dirty="0"/>
              <a:t> </a:t>
            </a:r>
            <a:r>
              <a:rPr lang="ru-RU" sz="2000" b="1" i="1" u="sng" dirty="0"/>
              <a:t>Объем  документа </a:t>
            </a:r>
            <a:r>
              <a:rPr lang="ru-RU" sz="2000" i="1" dirty="0"/>
              <a:t>(количество страниц</a:t>
            </a:r>
            <a:r>
              <a:rPr lang="ru-RU" sz="2000" i="1" dirty="0" smtClean="0"/>
              <a:t>).</a:t>
            </a:r>
          </a:p>
          <a:p>
            <a:endParaRPr lang="ru-RU" sz="2000" i="1" dirty="0" smtClean="0"/>
          </a:p>
          <a:p>
            <a:r>
              <a:rPr lang="ru-RU" sz="2000" i="1" dirty="0" smtClean="0"/>
              <a:t>*</a:t>
            </a:r>
            <a:r>
              <a:rPr lang="ru-RU" sz="1400" i="1" dirty="0" smtClean="0">
                <a:solidFill>
                  <a:srgbClr val="FF0000"/>
                </a:solidFill>
              </a:rPr>
              <a:t>Общее обозначение материала, описание которого преобладают в конкретном информационном массиве, может быть опущено.</a:t>
            </a:r>
            <a:endParaRPr lang="ru-RU" sz="2000" i="1" dirty="0">
              <a:solidFill>
                <a:srgbClr val="FF0000"/>
              </a:solidFill>
            </a:endParaRPr>
          </a:p>
        </p:txBody>
      </p:sp>
      <p:sp>
        <p:nvSpPr>
          <p:cNvPr id="6150" name="Прямоугольник 8"/>
          <p:cNvSpPr>
            <a:spLocks noChangeArrowheads="1"/>
          </p:cNvSpPr>
          <p:nvPr/>
        </p:nvSpPr>
        <p:spPr bwMode="auto">
          <a:xfrm>
            <a:off x="785813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714356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Пробелы</a:t>
            </a:r>
            <a:endParaRPr lang="ru-RU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614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6149" name="Прямоугольник 7"/>
          <p:cNvSpPr>
            <a:spLocks noChangeArrowheads="1"/>
          </p:cNvSpPr>
          <p:nvPr/>
        </p:nvSpPr>
        <p:spPr bwMode="auto">
          <a:xfrm>
            <a:off x="785813" y="2357438"/>
            <a:ext cx="62150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000" i="1" dirty="0"/>
          </a:p>
        </p:txBody>
      </p:sp>
      <p:sp>
        <p:nvSpPr>
          <p:cNvPr id="6150" name="Прямоугольник 8"/>
          <p:cNvSpPr>
            <a:spLocks noChangeArrowheads="1"/>
          </p:cNvSpPr>
          <p:nvPr/>
        </p:nvSpPr>
        <p:spPr bwMode="auto">
          <a:xfrm>
            <a:off x="785813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357430"/>
            <a:ext cx="6357966" cy="120032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ru-RU" sz="2400" dirty="0" smtClean="0"/>
              <a:t>Артемьева, Т. В. История метафизики в России </a:t>
            </a:r>
            <a:r>
              <a:rPr lang="en-US" sz="2400" dirty="0" smtClean="0"/>
              <a:t>XVIII</a:t>
            </a:r>
            <a:r>
              <a:rPr lang="ru-RU" sz="2400" dirty="0" smtClean="0"/>
              <a:t> века / Т. В. Артемьева</a:t>
            </a:r>
            <a:r>
              <a:rPr lang="ru-RU" sz="2400" dirty="0" smtClean="0">
                <a:solidFill>
                  <a:srgbClr val="E75D41"/>
                </a:solidFill>
              </a:rPr>
              <a:t>. –</a:t>
            </a:r>
            <a:r>
              <a:rPr lang="ru-RU" sz="2400" dirty="0" smtClean="0"/>
              <a:t> Санкт-Петербург </a:t>
            </a:r>
            <a:r>
              <a:rPr lang="ru-RU" sz="2400" dirty="0" smtClean="0">
                <a:solidFill>
                  <a:srgbClr val="E75D41"/>
                </a:solidFill>
              </a:rPr>
              <a:t>:</a:t>
            </a:r>
            <a:r>
              <a:rPr lang="ru-RU" sz="2400" dirty="0" smtClean="0"/>
              <a:t> </a:t>
            </a:r>
            <a:r>
              <a:rPr lang="ru-RU" sz="2400" dirty="0" err="1" smtClean="0"/>
              <a:t>Алетейя</a:t>
            </a:r>
            <a:r>
              <a:rPr lang="ru-RU" sz="2400" dirty="0" smtClean="0">
                <a:solidFill>
                  <a:srgbClr val="E75D41"/>
                </a:solidFill>
              </a:rPr>
              <a:t>,</a:t>
            </a:r>
            <a:r>
              <a:rPr lang="ru-RU" sz="2400" dirty="0" smtClean="0"/>
              <a:t> 1996</a:t>
            </a:r>
            <a:r>
              <a:rPr lang="ru-RU" sz="2400" dirty="0" smtClean="0">
                <a:solidFill>
                  <a:srgbClr val="E75D41"/>
                </a:solidFill>
              </a:rPr>
              <a:t>. –</a:t>
            </a:r>
            <a:r>
              <a:rPr lang="ru-RU" sz="2400" dirty="0" smtClean="0"/>
              <a:t> 317 с.</a:t>
            </a:r>
            <a:endParaRPr lang="ru-RU" sz="2400" dirty="0" smtClean="0">
              <a:solidFill>
                <a:srgbClr val="FF33CC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3643315"/>
            <a:ext cx="6572296" cy="2736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000" dirty="0" smtClean="0">
                <a:solidFill>
                  <a:srgbClr val="FF3300"/>
                </a:solidFill>
              </a:rPr>
              <a:t>!!!</a:t>
            </a:r>
            <a:r>
              <a:rPr lang="ru-RU" sz="2000" dirty="0" smtClean="0"/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Кроме точки и запятой, пробел оставляют только после них</a:t>
            </a:r>
            <a:r>
              <a:rPr lang="ru-RU" sz="2000" dirty="0" smtClean="0">
                <a:solidFill>
                  <a:schemeClr val="accent2"/>
                </a:solidFill>
              </a:rPr>
              <a:t>.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</a:pPr>
            <a:r>
              <a:rPr lang="ru-RU" sz="2000" dirty="0" smtClean="0"/>
              <a:t>      </a:t>
            </a:r>
            <a:r>
              <a:rPr lang="ru-RU" sz="2000" dirty="0" smtClean="0"/>
              <a:t>   </a:t>
            </a:r>
            <a:r>
              <a:rPr lang="ru-RU" sz="2000" b="1" i="1" dirty="0" smtClean="0"/>
              <a:t>Пробелы </a:t>
            </a:r>
            <a:r>
              <a:rPr lang="ru-RU" sz="2000" b="1" i="1" dirty="0" smtClean="0"/>
              <a:t>в скобках (круглых и квадратных) рассматривают как единый знак, поэтому предшествующий пробел находится перед первой скобкой, а последующий пробел - после второй скобки.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000" b="1" i="1" dirty="0" smtClean="0"/>
              <a:t>Например:</a:t>
            </a:r>
            <a:r>
              <a:rPr lang="ru-RU" sz="2000" dirty="0" smtClean="0">
                <a:solidFill>
                  <a:srgbClr val="FF6600"/>
                </a:solidFill>
              </a:rPr>
              <a:t> </a:t>
            </a:r>
            <a:r>
              <a:rPr lang="ru-RU" sz="2000" dirty="0" smtClean="0">
                <a:solidFill>
                  <a:srgbClr val="FF6600"/>
                </a:solidFill>
              </a:rPr>
              <a:t>Делопроизводство </a:t>
            </a:r>
            <a:r>
              <a:rPr lang="en-US" sz="2000" dirty="0" smtClean="0">
                <a:solidFill>
                  <a:srgbClr val="FF6600"/>
                </a:solidFill>
              </a:rPr>
              <a:t>[</a:t>
            </a:r>
            <a:r>
              <a:rPr lang="ru-RU" sz="2000" dirty="0" smtClean="0">
                <a:solidFill>
                  <a:srgbClr val="FF6600"/>
                </a:solidFill>
              </a:rPr>
              <a:t>Текст</a:t>
            </a:r>
            <a:r>
              <a:rPr lang="en-US" sz="2000" dirty="0" smtClean="0">
                <a:solidFill>
                  <a:srgbClr val="FF6600"/>
                </a:solidFill>
              </a:rPr>
              <a:t>]</a:t>
            </a:r>
            <a:r>
              <a:rPr lang="ru-RU" sz="2000" dirty="0" smtClean="0">
                <a:solidFill>
                  <a:srgbClr val="FF6600"/>
                </a:solidFill>
              </a:rPr>
              <a:t> : учеб. пособие</a:t>
            </a:r>
            <a:endParaRPr lang="ru-RU" sz="2000" dirty="0" smtClean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47607" y="324433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mtClean="0"/>
              <a:t>  </a:t>
            </a: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714356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Сокращение слов и словосочетаний</a:t>
            </a:r>
            <a:endParaRPr lang="ru-RU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614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6149" name="Прямоугольник 7"/>
          <p:cNvSpPr>
            <a:spLocks noChangeArrowheads="1"/>
          </p:cNvSpPr>
          <p:nvPr/>
        </p:nvSpPr>
        <p:spPr bwMode="auto">
          <a:xfrm>
            <a:off x="785813" y="2357438"/>
            <a:ext cx="62150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000" i="1" dirty="0"/>
          </a:p>
        </p:txBody>
      </p:sp>
      <p:sp>
        <p:nvSpPr>
          <p:cNvPr id="6150" name="Прямоугольник 8"/>
          <p:cNvSpPr>
            <a:spLocks noChangeArrowheads="1"/>
          </p:cNvSpPr>
          <p:nvPr/>
        </p:nvSpPr>
        <p:spPr bwMode="auto">
          <a:xfrm>
            <a:off x="785813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357430"/>
            <a:ext cx="6357966" cy="46166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endParaRPr lang="ru-RU" sz="2400" dirty="0" smtClean="0">
              <a:solidFill>
                <a:srgbClr val="FF33CC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47607" y="324433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2214555"/>
            <a:ext cx="6286528" cy="278999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000" b="1" i="1" dirty="0" smtClean="0"/>
              <a:t>Главное условие сокращения слов: </a:t>
            </a:r>
            <a:br>
              <a:rPr lang="ru-RU" sz="2000" b="1" i="1" dirty="0" smtClean="0"/>
            </a:br>
            <a:r>
              <a:rPr lang="ru-RU" sz="2000" b="1" i="1" dirty="0" smtClean="0"/>
              <a:t>однозначность их понимания и обеспечение расшифровки сокращенных слов. </a:t>
            </a:r>
            <a:br>
              <a:rPr lang="ru-RU" sz="2000" b="1" i="1" dirty="0" smtClean="0"/>
            </a:br>
            <a:r>
              <a:rPr lang="ru-RU" sz="2000" b="1" i="1" dirty="0" smtClean="0">
                <a:solidFill>
                  <a:srgbClr val="FF33CC"/>
                </a:solidFill>
              </a:rPr>
              <a:t>Например, пер. с фр. В. Тополева </a:t>
            </a:r>
            <a:br>
              <a:rPr lang="ru-RU" sz="2000" b="1" i="1" dirty="0" smtClean="0">
                <a:solidFill>
                  <a:srgbClr val="FF33CC"/>
                </a:solidFill>
              </a:rPr>
            </a:br>
            <a:r>
              <a:rPr lang="ru-RU" sz="2000" b="1" i="1" dirty="0" smtClean="0">
                <a:solidFill>
                  <a:srgbClr val="FF33CC"/>
                </a:solidFill>
              </a:rPr>
              <a:t/>
            </a:r>
            <a:br>
              <a:rPr lang="ru-RU" sz="2000" b="1" i="1" dirty="0" smtClean="0">
                <a:solidFill>
                  <a:srgbClr val="FF33CC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i="1" dirty="0" smtClean="0"/>
              <a:t>Унифицированные формы сокращений: </a:t>
            </a:r>
            <a:br>
              <a:rPr lang="ru-RU" sz="2000" b="1" i="1" dirty="0" smtClean="0"/>
            </a:br>
            <a:r>
              <a:rPr lang="ru-RU" sz="2000" b="1" i="1" dirty="0" smtClean="0">
                <a:solidFill>
                  <a:srgbClr val="FF33CC"/>
                </a:solidFill>
              </a:rPr>
              <a:t>и другие - и др., под редакцией - под ред.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ru-RU" sz="2000" b="1" i="1" dirty="0" smtClean="0">
              <a:solidFill>
                <a:srgbClr val="FF33CC"/>
              </a:solidFill>
            </a:endParaRPr>
          </a:p>
          <a:p>
            <a:pPr>
              <a:lnSpc>
                <a:spcPct val="85000"/>
              </a:lnSpc>
              <a:buFontTx/>
              <a:buNone/>
            </a:pPr>
            <a:r>
              <a:rPr lang="ru-RU" b="1" i="1" dirty="0" smtClean="0"/>
              <a:t>   </a:t>
            </a:r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571472" y="4804158"/>
            <a:ext cx="6000792" cy="1154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10000"/>
              </a:lnSpc>
            </a:pPr>
            <a:endParaRPr lang="ru-RU" sz="1600" b="1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10000"/>
              </a:lnSpc>
            </a:pPr>
            <a:r>
              <a:rPr lang="ru-RU" sz="1600" b="1" i="1" dirty="0" smtClean="0">
                <a:solidFill>
                  <a:schemeClr val="tx1"/>
                </a:solidFill>
              </a:rPr>
              <a:t>ГОСТ Р.7.0.12–2011. Библиографическая запись. Сокращение слов и словосочетаний на русском языке. Общие требования и правила.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714356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Прописные и строчные буквы</a:t>
            </a:r>
            <a:endParaRPr lang="ru-RU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614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6149" name="Прямоугольник 7"/>
          <p:cNvSpPr>
            <a:spLocks noChangeArrowheads="1"/>
          </p:cNvSpPr>
          <p:nvPr/>
        </p:nvSpPr>
        <p:spPr bwMode="auto">
          <a:xfrm>
            <a:off x="785813" y="2357438"/>
            <a:ext cx="62150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000" i="1" dirty="0"/>
          </a:p>
        </p:txBody>
      </p:sp>
      <p:sp>
        <p:nvSpPr>
          <p:cNvPr id="6150" name="Прямоугольник 8"/>
          <p:cNvSpPr>
            <a:spLocks noChangeArrowheads="1"/>
          </p:cNvSpPr>
          <p:nvPr/>
        </p:nvSpPr>
        <p:spPr bwMode="auto">
          <a:xfrm>
            <a:off x="785813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357430"/>
            <a:ext cx="6357966" cy="46166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endParaRPr lang="ru-RU" sz="2400" dirty="0" smtClean="0">
              <a:solidFill>
                <a:srgbClr val="FF33CC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47607" y="324433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2428868"/>
            <a:ext cx="6286528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endParaRPr lang="ru-RU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2643182"/>
            <a:ext cx="6429404" cy="347787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ru-RU" dirty="0" smtClean="0"/>
              <a:t> </a:t>
            </a:r>
            <a:r>
              <a:rPr lang="ru-RU" sz="2000" b="1" i="1" dirty="0" smtClean="0"/>
              <a:t>Только первое слово каждой области БО начинается  с прописной буквы. Внутри области с прописных букв начинаются только имена собственные, общее обозначение материала, первые слова заглавий, цитат.</a:t>
            </a:r>
          </a:p>
          <a:p>
            <a:pPr>
              <a:buFontTx/>
              <a:buNone/>
            </a:pPr>
            <a:endParaRPr lang="ru-RU" sz="2000" i="1" dirty="0" smtClean="0"/>
          </a:p>
          <a:p>
            <a:pPr>
              <a:buFontTx/>
              <a:buNone/>
            </a:pPr>
            <a:r>
              <a:rPr lang="ru-RU" sz="2000" i="1" dirty="0" smtClean="0"/>
              <a:t> </a:t>
            </a:r>
            <a:r>
              <a:rPr lang="ru-RU" sz="2000" b="1" i="1" dirty="0" smtClean="0">
                <a:solidFill>
                  <a:srgbClr val="FF0000"/>
                </a:solidFill>
              </a:rPr>
              <a:t>Например:</a:t>
            </a:r>
          </a:p>
          <a:p>
            <a:pPr>
              <a:buFontTx/>
              <a:buNone/>
            </a:pPr>
            <a:r>
              <a:rPr lang="ru-RU" sz="2000" b="1" i="1" dirty="0" smtClean="0"/>
              <a:t>      Диссертация : подготовка, защита, оформление : </a:t>
            </a:r>
            <a:r>
              <a:rPr lang="ru-RU" sz="2000" b="1" i="1" dirty="0" err="1" smtClean="0">
                <a:solidFill>
                  <a:srgbClr val="FF3300"/>
                </a:solidFill>
              </a:rPr>
              <a:t>п</a:t>
            </a:r>
            <a:r>
              <a:rPr lang="ru-RU" sz="2000" b="1" i="1" dirty="0" err="1" smtClean="0"/>
              <a:t>ракт</a:t>
            </a:r>
            <a:r>
              <a:rPr lang="ru-RU" sz="2000" b="1" i="1" dirty="0" smtClean="0"/>
              <a:t>. пособие / </a:t>
            </a:r>
            <a:r>
              <a:rPr lang="ru-RU" sz="2000" b="1" i="1" dirty="0" smtClean="0">
                <a:solidFill>
                  <a:srgbClr val="FF3300"/>
                </a:solidFill>
              </a:rPr>
              <a:t>п</a:t>
            </a:r>
            <a:r>
              <a:rPr lang="ru-RU" sz="2000" b="1" i="1" dirty="0" smtClean="0"/>
              <a:t>од. ред. Н. И. </a:t>
            </a:r>
            <a:r>
              <a:rPr lang="ru-RU" sz="2000" b="1" i="1" dirty="0" err="1" smtClean="0"/>
              <a:t>Зазузова</a:t>
            </a:r>
            <a:r>
              <a:rPr lang="ru-RU" sz="2000" b="1" i="1" dirty="0" smtClean="0"/>
              <a:t>. – Москва : </a:t>
            </a:r>
            <a:r>
              <a:rPr lang="ru-RU" sz="2000" b="1" i="1" dirty="0" err="1" smtClean="0"/>
              <a:t>Гардарики</a:t>
            </a:r>
            <a:r>
              <a:rPr lang="ru-RU" sz="2000" b="1" i="1" dirty="0" smtClean="0"/>
              <a:t>, 2004. – 185 с.</a:t>
            </a:r>
          </a:p>
          <a:p>
            <a:pPr>
              <a:buFontTx/>
              <a:buNone/>
            </a:pPr>
            <a:endParaRPr lang="en-US" sz="2000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57158" y="642918"/>
            <a:ext cx="685804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Цифры и числительные</a:t>
            </a:r>
            <a:endParaRPr lang="ru-RU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614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6149" name="Прямоугольник 7"/>
          <p:cNvSpPr>
            <a:spLocks noChangeArrowheads="1"/>
          </p:cNvSpPr>
          <p:nvPr/>
        </p:nvSpPr>
        <p:spPr bwMode="auto">
          <a:xfrm>
            <a:off x="785813" y="2357438"/>
            <a:ext cx="62150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000" i="1" dirty="0"/>
          </a:p>
        </p:txBody>
      </p:sp>
      <p:sp>
        <p:nvSpPr>
          <p:cNvPr id="6150" name="Прямоугольник 8"/>
          <p:cNvSpPr>
            <a:spLocks noChangeArrowheads="1"/>
          </p:cNvSpPr>
          <p:nvPr/>
        </p:nvSpPr>
        <p:spPr bwMode="auto">
          <a:xfrm>
            <a:off x="785813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357430"/>
            <a:ext cx="6357966" cy="46166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endParaRPr lang="ru-RU" sz="2400" dirty="0" smtClean="0">
              <a:solidFill>
                <a:srgbClr val="FF33CC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47607" y="324433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2428868"/>
            <a:ext cx="6286528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endParaRPr lang="ru-RU" dirty="0" smtClean="0"/>
          </a:p>
        </p:txBody>
      </p:sp>
      <p:sp>
        <p:nvSpPr>
          <p:cNvPr id="11" name="Прямоугольник 10"/>
          <p:cNvSpPr/>
          <p:nvPr/>
        </p:nvSpPr>
        <p:spPr>
          <a:xfrm>
            <a:off x="571472" y="2071678"/>
            <a:ext cx="6286528" cy="442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  <a:defRPr/>
            </a:pPr>
            <a:r>
              <a:rPr lang="ru-RU" sz="2000" b="1" i="1" dirty="0"/>
              <a:t>Римские цифры и числительные в словесной форме </a:t>
            </a:r>
            <a:r>
              <a:rPr lang="ru-RU" sz="2000" b="1" i="1" dirty="0">
                <a:solidFill>
                  <a:srgbClr val="FF3300"/>
                </a:solidFill>
              </a:rPr>
              <a:t>заменяют  арабскими цифрами</a:t>
            </a:r>
            <a:r>
              <a:rPr lang="ru-RU" sz="2000" b="1" i="1" dirty="0"/>
              <a:t> при обозначении:</a:t>
            </a:r>
            <a:br>
              <a:rPr lang="ru-RU" sz="2000" b="1" i="1" dirty="0"/>
            </a:br>
            <a:endParaRPr lang="ru-RU" sz="2000" b="1" i="1" dirty="0"/>
          </a:p>
          <a:p>
            <a:pPr>
              <a:lnSpc>
                <a:spcPct val="80000"/>
              </a:lnSpc>
              <a:buFont typeface="Wingdings" pitchFamily="2" charset="2"/>
              <a:buChar char="ü"/>
              <a:defRPr/>
            </a:pPr>
            <a:r>
              <a:rPr lang="ru-RU" sz="2000" b="1" i="1" dirty="0"/>
              <a:t>количества актов или действий сценических произведений;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  <a:defRPr/>
            </a:pPr>
            <a:r>
              <a:rPr lang="ru-RU" sz="2000" b="1" i="1" dirty="0"/>
              <a:t>классов или курсов учебных заведений; 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  <a:defRPr/>
            </a:pPr>
            <a:r>
              <a:rPr lang="ru-RU" sz="2000" b="1" i="1" dirty="0"/>
              <a:t>порядковых номеров издания; 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  <a:defRPr/>
            </a:pPr>
            <a:r>
              <a:rPr lang="ru-RU" sz="2000" b="1" i="1" dirty="0"/>
              <a:t>порядковых номеров музыкальных произведений, номеров опуса; 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  <a:defRPr/>
            </a:pPr>
            <a:r>
              <a:rPr lang="ru-RU" sz="2000" b="1" i="1" dirty="0"/>
              <a:t>года или дат выхода; 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  <a:defRPr/>
            </a:pPr>
            <a:r>
              <a:rPr lang="ru-RU" sz="2000" b="1" i="1" dirty="0"/>
              <a:t>номеров (выпусков) многотомного документа, сериального или другого продолжающегося ресурса</a:t>
            </a:r>
            <a:r>
              <a:rPr lang="ru-RU" b="1" i="1" dirty="0" smtClean="0"/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  <a:defRPr/>
            </a:pPr>
            <a:endParaRPr lang="ru-RU" b="1" i="1" dirty="0" smtClean="0"/>
          </a:p>
          <a:p>
            <a:pPr>
              <a:lnSpc>
                <a:spcPct val="80000"/>
              </a:lnSpc>
              <a:defRPr/>
            </a:pPr>
            <a:r>
              <a:rPr lang="ru-RU" b="1" i="1" dirty="0" smtClean="0"/>
              <a:t>Например</a:t>
            </a:r>
            <a:r>
              <a:rPr lang="ru-RU" b="1" i="1" dirty="0"/>
              <a:t>, </a:t>
            </a:r>
            <a:r>
              <a:rPr lang="ru-RU" b="1" i="1" dirty="0">
                <a:solidFill>
                  <a:schemeClr val="accent2"/>
                </a:solidFill>
              </a:rPr>
              <a:t>в пяти книгах</a:t>
            </a:r>
            <a:r>
              <a:rPr lang="ru-RU" b="1" i="1" dirty="0"/>
              <a:t> – </a:t>
            </a:r>
            <a:r>
              <a:rPr lang="ru-RU" b="1" i="1" dirty="0">
                <a:solidFill>
                  <a:srgbClr val="FF3300"/>
                </a:solidFill>
              </a:rPr>
              <a:t>в 5 кн</a:t>
            </a:r>
            <a:r>
              <a:rPr lang="ru-RU" b="1" i="1" dirty="0"/>
              <a:t>.; </a:t>
            </a:r>
            <a:r>
              <a:rPr lang="ru-RU" b="1" i="1" dirty="0">
                <a:solidFill>
                  <a:schemeClr val="accent2"/>
                </a:solidFill>
              </a:rPr>
              <a:t>Выпуск V</a:t>
            </a:r>
            <a:r>
              <a:rPr lang="ru-RU" b="1" i="1" dirty="0"/>
              <a:t> – </a:t>
            </a:r>
            <a:r>
              <a:rPr lang="ru-RU" b="1" i="1" dirty="0" err="1">
                <a:solidFill>
                  <a:srgbClr val="FF3300"/>
                </a:solidFill>
              </a:rPr>
              <a:t>вып</a:t>
            </a:r>
            <a:r>
              <a:rPr lang="ru-RU" b="1" i="1" dirty="0">
                <a:solidFill>
                  <a:srgbClr val="FF3300"/>
                </a:solidFill>
              </a:rPr>
              <a:t>. 5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  <a:defRPr/>
            </a:pPr>
            <a:endParaRPr lang="ru-RU" b="1" i="1" dirty="0" smtClean="0"/>
          </a:p>
          <a:p>
            <a:pPr>
              <a:lnSpc>
                <a:spcPct val="80000"/>
              </a:lnSpc>
              <a:defRPr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1071563"/>
            <a:ext cx="7000875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Trebuchet MS" pitchFamily="34" charset="0"/>
              </a:rPr>
              <a:t>Описание книги одного автора</a:t>
            </a:r>
          </a:p>
        </p:txBody>
      </p:sp>
      <p:sp>
        <p:nvSpPr>
          <p:cNvPr id="7172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7173" name="Прямоугольник 7"/>
          <p:cNvSpPr>
            <a:spLocks noChangeArrowheads="1"/>
          </p:cNvSpPr>
          <p:nvPr/>
        </p:nvSpPr>
        <p:spPr bwMode="auto">
          <a:xfrm>
            <a:off x="285750" y="2000250"/>
            <a:ext cx="6858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000" b="1" i="1" dirty="0"/>
          </a:p>
          <a:p>
            <a:pPr algn="just"/>
            <a:endParaRPr lang="ru-RU" sz="2000" b="1" i="1" dirty="0"/>
          </a:p>
        </p:txBody>
      </p:sp>
      <p:sp>
        <p:nvSpPr>
          <p:cNvPr id="7174" name="Прямоугольник 8"/>
          <p:cNvSpPr>
            <a:spLocks noChangeArrowheads="1"/>
          </p:cNvSpPr>
          <p:nvPr/>
        </p:nvSpPr>
        <p:spPr bwMode="auto">
          <a:xfrm>
            <a:off x="785813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2718036"/>
            <a:ext cx="62150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20000"/>
              </a:lnSpc>
              <a:buFontTx/>
              <a:buNone/>
            </a:pPr>
            <a:r>
              <a:rPr lang="ru-RU" sz="2800" b="1" i="1" dirty="0" err="1" smtClean="0"/>
              <a:t>Лопатников</a:t>
            </a:r>
            <a:r>
              <a:rPr lang="ru-RU" sz="2800" b="1" i="1" dirty="0" smtClean="0"/>
              <a:t>, </a:t>
            </a:r>
            <a:r>
              <a:rPr lang="ru-RU" sz="2800" b="1" i="1" dirty="0" smtClean="0"/>
              <a:t>Л. И. Перевал : из истории рыночных реформ в России / Л. И. </a:t>
            </a:r>
            <a:r>
              <a:rPr lang="ru-RU" sz="2800" b="1" i="1" dirty="0" err="1" smtClean="0"/>
              <a:t>Лопатников</a:t>
            </a:r>
            <a:r>
              <a:rPr lang="ru-RU" sz="2800" b="1" i="1" dirty="0" smtClean="0"/>
              <a:t>. – Москва ; Санкт-Петербург : Норма, 2006. – 388 с. : табл.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1071563"/>
            <a:ext cx="7000875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Trebuchet MS" pitchFamily="34" charset="0"/>
              </a:rPr>
              <a:t>Описание книги двух авторов</a:t>
            </a:r>
          </a:p>
        </p:txBody>
      </p:sp>
      <p:sp>
        <p:nvSpPr>
          <p:cNvPr id="8196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8197" name="Прямоугольник 7"/>
          <p:cNvSpPr>
            <a:spLocks noChangeArrowheads="1"/>
          </p:cNvSpPr>
          <p:nvPr/>
        </p:nvSpPr>
        <p:spPr bwMode="auto">
          <a:xfrm>
            <a:off x="642938" y="2000250"/>
            <a:ext cx="62865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000" b="1" i="1" dirty="0"/>
          </a:p>
          <a:p>
            <a:pPr algn="just"/>
            <a:endParaRPr lang="ru-RU" sz="2000" b="1" i="1" dirty="0"/>
          </a:p>
          <a:p>
            <a:pPr algn="just"/>
            <a:r>
              <a:rPr lang="ru-RU" sz="2800" b="1" i="1" dirty="0"/>
              <a:t>Буданова, Г. П. Дополнительное образование детей : путь к себе /  Г. П. Буданова, Л. В. </a:t>
            </a:r>
            <a:r>
              <a:rPr lang="ru-RU" sz="2800" b="1" i="1" dirty="0" err="1"/>
              <a:t>Буйлова</a:t>
            </a:r>
            <a:r>
              <a:rPr lang="ru-RU" sz="2800" b="1" i="1" dirty="0"/>
              <a:t>. – Москва : Чистые пруды, 2010. – 30 с. </a:t>
            </a:r>
          </a:p>
        </p:txBody>
      </p:sp>
      <p:sp>
        <p:nvSpPr>
          <p:cNvPr id="8198" name="Прямоугольник 8"/>
          <p:cNvSpPr>
            <a:spLocks noChangeArrowheads="1"/>
          </p:cNvSpPr>
          <p:nvPr/>
        </p:nvSpPr>
        <p:spPr bwMode="auto">
          <a:xfrm>
            <a:off x="785813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1071563"/>
            <a:ext cx="7000875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Trebuchet MS" pitchFamily="34" charset="0"/>
              </a:rPr>
              <a:t>Описание книги трех авторов</a:t>
            </a:r>
          </a:p>
        </p:txBody>
      </p:sp>
      <p:sp>
        <p:nvSpPr>
          <p:cNvPr id="9220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9221" name="Прямоугольник 7"/>
          <p:cNvSpPr>
            <a:spLocks noChangeArrowheads="1"/>
          </p:cNvSpPr>
          <p:nvPr/>
        </p:nvSpPr>
        <p:spPr bwMode="auto">
          <a:xfrm>
            <a:off x="642938" y="2000250"/>
            <a:ext cx="62865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000" b="1" i="1" dirty="0"/>
          </a:p>
          <a:p>
            <a:pPr algn="just"/>
            <a:endParaRPr lang="ru-RU" sz="2000" b="1" i="1" dirty="0"/>
          </a:p>
        </p:txBody>
      </p:sp>
      <p:sp>
        <p:nvSpPr>
          <p:cNvPr id="9222" name="Прямоугольник 8"/>
          <p:cNvSpPr>
            <a:spLocks noChangeArrowheads="1"/>
          </p:cNvSpPr>
          <p:nvPr/>
        </p:nvSpPr>
        <p:spPr bwMode="auto">
          <a:xfrm>
            <a:off x="785813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2690336"/>
            <a:ext cx="64294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Шеин, В. И. Корпоративный менеджмент : опыт России и США / В. И. Шеин, А. В. </a:t>
            </a:r>
            <a:r>
              <a:rPr lang="ru-RU" sz="2800" b="1" i="1" dirty="0" err="1" smtClean="0"/>
              <a:t>Жупелев</a:t>
            </a:r>
            <a:r>
              <a:rPr lang="ru-RU" sz="2800" b="1" i="1" dirty="0" smtClean="0"/>
              <a:t>, А. А. Володин. – Москва : Новости, 2000. – 278 с. : табл., схем.</a:t>
            </a:r>
            <a:endParaRPr lang="ru-RU" sz="28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Trebuchet MS" pitchFamily="34" charset="0"/>
              </a:rPr>
              <a:t>Описание книги четырех и более авторов</a:t>
            </a:r>
          </a:p>
        </p:txBody>
      </p:sp>
      <p:sp>
        <p:nvSpPr>
          <p:cNvPr id="1024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0246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828836"/>
            <a:ext cx="650085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ru-RU" sz="2800" b="1" i="1" dirty="0" smtClean="0"/>
              <a:t>Теория государства и права : учебник / Архипов С. И. [и др.]. – Екатеринбург : Урал. </a:t>
            </a:r>
            <a:r>
              <a:rPr lang="ru-RU" sz="2800" b="1" i="1" dirty="0" err="1" smtClean="0"/>
              <a:t>гос</a:t>
            </a:r>
            <a:r>
              <a:rPr lang="ru-RU" sz="2800" b="1" i="1" dirty="0" smtClean="0"/>
              <a:t>. </a:t>
            </a:r>
            <a:r>
              <a:rPr lang="ru-RU" sz="2800" b="1" i="1" dirty="0" err="1" smtClean="0"/>
              <a:t>юрид</a:t>
            </a:r>
            <a:r>
              <a:rPr lang="ru-RU" sz="2800" b="1" i="1" dirty="0" smtClean="0"/>
              <a:t>. акад., 1996. – 559 с.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/>
            <a:r>
              <a:rPr lang="ru-RU" sz="2800" b="1" dirty="0" smtClean="0">
                <a:solidFill>
                  <a:schemeClr val="bg1"/>
                </a:solidFill>
                <a:latin typeface="Trebuchet MS" pitchFamily="34" charset="0"/>
              </a:rPr>
              <a:t>Описание книги, не  имеющей индивидуальных авторов</a:t>
            </a:r>
          </a:p>
        </p:txBody>
      </p:sp>
      <p:sp>
        <p:nvSpPr>
          <p:cNvPr id="1126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1270" name="Прямоугольник 8"/>
          <p:cNvSpPr>
            <a:spLocks noChangeArrowheads="1"/>
          </p:cNvSpPr>
          <p:nvPr/>
        </p:nvSpPr>
        <p:spPr bwMode="auto">
          <a:xfrm>
            <a:off x="642911" y="2571744"/>
            <a:ext cx="5929353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ru-RU" sz="2800" b="1" i="1" dirty="0" smtClean="0"/>
              <a:t>Льготы для тех, кто учится и работает : сб. норматив. актов с </a:t>
            </a:r>
            <a:r>
              <a:rPr lang="ru-RU" sz="2800" b="1" i="1" dirty="0" err="1" smtClean="0"/>
              <a:t>коммент</a:t>
            </a:r>
            <a:r>
              <a:rPr lang="ru-RU" sz="2800" b="1" i="1" dirty="0" smtClean="0"/>
              <a:t>. / сост. О. В. Абрамова. – Москва : Логос, 2002. – 223 с.</a:t>
            </a:r>
            <a:r>
              <a:rPr lang="ru-RU" sz="2800" b="1" dirty="0" smtClean="0"/>
              <a:t> </a:t>
            </a:r>
          </a:p>
          <a:p>
            <a:pPr eaLnBrk="1" hangingPunct="1">
              <a:buFontTx/>
              <a:buNone/>
            </a:pPr>
            <a:endParaRPr lang="ru-RU" sz="2800" b="1" dirty="0" smtClean="0"/>
          </a:p>
          <a:p>
            <a:pPr eaLnBrk="1" hangingPunct="1">
              <a:buFontTx/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!!!</a:t>
            </a:r>
            <a:r>
              <a:rPr lang="ru-RU" sz="2800" b="1" dirty="0" smtClean="0"/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Составители и редакторы авторами не являются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/>
            <a:r>
              <a:rPr lang="ru-RU" sz="2800" b="1" dirty="0" smtClean="0">
                <a:solidFill>
                  <a:schemeClr val="bg1"/>
                </a:solidFill>
                <a:latin typeface="Trebuchet MS" pitchFamily="34" charset="0"/>
              </a:rPr>
              <a:t>Описание книги, не имеющей индивидуальных авторов</a:t>
            </a:r>
          </a:p>
        </p:txBody>
      </p:sp>
      <p:sp>
        <p:nvSpPr>
          <p:cNvPr id="12292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2293" name="Прямоугольник 7"/>
          <p:cNvSpPr>
            <a:spLocks noChangeArrowheads="1"/>
          </p:cNvSpPr>
          <p:nvPr/>
        </p:nvSpPr>
        <p:spPr bwMode="auto">
          <a:xfrm>
            <a:off x="857250" y="2643188"/>
            <a:ext cx="5929313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 i="1"/>
              <a:t>Мечта. Самоопределение. Самореализация : сб. авт. образоват. прог. доп. образования детей / </a:t>
            </a:r>
            <a:r>
              <a:rPr lang="en-US" sz="2800" b="1" i="1"/>
              <a:t>[c</a:t>
            </a:r>
            <a:r>
              <a:rPr lang="ru-RU" sz="2800" b="1" i="1"/>
              <a:t>ост. С. Сулейманова, Е. В. Рудоус</a:t>
            </a:r>
            <a:r>
              <a:rPr lang="en-US" sz="2800" b="1" i="1"/>
              <a:t>]</a:t>
            </a:r>
            <a:r>
              <a:rPr lang="ru-RU" sz="2800" b="1" i="1"/>
              <a:t>. – Пермь : </a:t>
            </a:r>
            <a:r>
              <a:rPr lang="en-US" sz="2800" b="1" i="1"/>
              <a:t>[</a:t>
            </a:r>
            <a:r>
              <a:rPr lang="ru-RU" sz="2800" b="1" i="1"/>
              <a:t>б. и.</a:t>
            </a:r>
            <a:r>
              <a:rPr lang="en-US" sz="2800" b="1" i="1"/>
              <a:t>]</a:t>
            </a:r>
            <a:r>
              <a:rPr lang="ru-RU" sz="2800" b="1" i="1"/>
              <a:t>, 2011. – 357 с. : ил.</a:t>
            </a:r>
          </a:p>
        </p:txBody>
      </p:sp>
      <p:sp>
        <p:nvSpPr>
          <p:cNvPr id="12294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96913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/>
            <a:r>
              <a:rPr lang="ru-RU" sz="2800" b="1" dirty="0" smtClean="0">
                <a:solidFill>
                  <a:schemeClr val="bg1"/>
                </a:solidFill>
                <a:latin typeface="Trebuchet MS" pitchFamily="34" charset="0"/>
              </a:rPr>
              <a:t>Описание многотомного издания</a:t>
            </a:r>
          </a:p>
        </p:txBody>
      </p:sp>
      <p:sp>
        <p:nvSpPr>
          <p:cNvPr id="13316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317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13318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72187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b="1" i="1" dirty="0"/>
              <a:t>     </a:t>
            </a:r>
            <a:r>
              <a:rPr lang="ru-RU" sz="2800" b="1" i="1" dirty="0"/>
              <a:t>Учитель и ученик : возможность диалога и понимания : </a:t>
            </a:r>
            <a:r>
              <a:rPr lang="en-US" sz="2800" b="1" i="1" dirty="0"/>
              <a:t>[</a:t>
            </a:r>
            <a:r>
              <a:rPr lang="ru-RU" sz="2800" b="1" i="1" dirty="0"/>
              <a:t>в 2 т.</a:t>
            </a:r>
            <a:r>
              <a:rPr lang="en-US" sz="2800" b="1" i="1" dirty="0"/>
              <a:t>]</a:t>
            </a:r>
            <a:r>
              <a:rPr lang="ru-RU" sz="2800" b="1" i="1" dirty="0"/>
              <a:t> / под ред. Л. И. Семиной. – Москва : </a:t>
            </a:r>
            <a:r>
              <a:rPr lang="ru-RU" sz="2800" b="1" i="1" dirty="0" err="1"/>
              <a:t>Бонфи</a:t>
            </a:r>
            <a:r>
              <a:rPr lang="ru-RU" sz="2800" b="1" i="1" dirty="0"/>
              <a:t>.</a:t>
            </a:r>
          </a:p>
          <a:p>
            <a:pPr algn="just"/>
            <a:r>
              <a:rPr lang="ru-RU" sz="2800" b="1" i="1" dirty="0"/>
              <a:t>Т. 1. </a:t>
            </a:r>
            <a:r>
              <a:rPr lang="ru-RU" sz="2800" b="1" i="1" dirty="0"/>
              <a:t>– </a:t>
            </a:r>
            <a:r>
              <a:rPr lang="ru-RU" sz="2800" b="1" i="1" dirty="0"/>
              <a:t>2002. </a:t>
            </a:r>
            <a:r>
              <a:rPr lang="ru-RU" sz="2800" b="1" i="1" dirty="0"/>
              <a:t>– </a:t>
            </a:r>
            <a:r>
              <a:rPr lang="ru-RU" sz="2800" b="1" i="1" dirty="0"/>
              <a:t>236, [4] с.</a:t>
            </a:r>
            <a:endParaRPr lang="ru-RU" sz="2800" dirty="0"/>
          </a:p>
          <a:p>
            <a:pPr algn="just"/>
            <a:r>
              <a:rPr lang="ru-RU" sz="2800" b="1" i="1" dirty="0"/>
              <a:t>Т. 2. </a:t>
            </a:r>
            <a:r>
              <a:rPr lang="ru-RU" sz="2800" b="1" i="1" dirty="0"/>
              <a:t>– </a:t>
            </a:r>
            <a:r>
              <a:rPr lang="ru-RU" sz="2800" b="1" i="1" dirty="0"/>
              <a:t>2002. </a:t>
            </a:r>
            <a:r>
              <a:rPr lang="ru-RU" sz="2800" b="1" i="1" dirty="0"/>
              <a:t>– </a:t>
            </a:r>
            <a:r>
              <a:rPr lang="ru-RU" sz="2800" b="1" i="1" dirty="0"/>
              <a:t>403, [5] с.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1" y="857250"/>
            <a:ext cx="6948264" cy="69954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/>
            <a:r>
              <a:rPr lang="ru-RU" sz="2800" b="1" dirty="0" smtClean="0">
                <a:solidFill>
                  <a:schemeClr val="bg1"/>
                </a:solidFill>
                <a:latin typeface="Trebuchet MS" pitchFamily="34" charset="0"/>
              </a:rPr>
              <a:t>Описание многотомного издания (сводное)</a:t>
            </a:r>
          </a:p>
        </p:txBody>
      </p:sp>
      <p:sp>
        <p:nvSpPr>
          <p:cNvPr id="14340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4341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14342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14343" name="Прямоугольник 7"/>
          <p:cNvSpPr>
            <a:spLocks noChangeArrowheads="1"/>
          </p:cNvSpPr>
          <p:nvPr/>
        </p:nvSpPr>
        <p:spPr bwMode="auto">
          <a:xfrm>
            <a:off x="571500" y="2274888"/>
            <a:ext cx="62865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 dirty="0"/>
              <a:t>  Учитель и ученик : возможность диалога и понимания : </a:t>
            </a:r>
            <a:r>
              <a:rPr lang="en-US" sz="2800" b="1" i="1" dirty="0"/>
              <a:t>[</a:t>
            </a:r>
            <a:r>
              <a:rPr lang="ru-RU" sz="2800" b="1" i="1" dirty="0"/>
              <a:t>в 2 т.</a:t>
            </a:r>
            <a:r>
              <a:rPr lang="en-US" sz="2800" b="1" i="1" dirty="0"/>
              <a:t>]</a:t>
            </a:r>
            <a:r>
              <a:rPr lang="ru-RU" sz="2800" b="1" i="1" dirty="0"/>
              <a:t> / под ред. Л. И. Семиной. – Москва : </a:t>
            </a:r>
            <a:r>
              <a:rPr lang="ru-RU" sz="2800" b="1" i="1" dirty="0" err="1"/>
              <a:t>Бонфи</a:t>
            </a:r>
            <a:r>
              <a:rPr lang="ru-RU" sz="2800" b="1" i="1" dirty="0"/>
              <a:t>, 2002. – </a:t>
            </a:r>
            <a:r>
              <a:rPr lang="ru-RU" sz="2800" b="1" i="1" dirty="0">
                <a:solidFill>
                  <a:srgbClr val="FF3300"/>
                </a:solidFill>
              </a:rPr>
              <a:t>2 т.</a:t>
            </a:r>
          </a:p>
          <a:p>
            <a:endParaRPr lang="ru-RU" sz="2800" dirty="0">
              <a:solidFill>
                <a:srgbClr val="FF33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/>
            <a:r>
              <a:rPr lang="ru-RU" sz="2800" b="1" dirty="0" smtClean="0">
                <a:solidFill>
                  <a:schemeClr val="bg1"/>
                </a:solidFill>
                <a:latin typeface="Trebuchet MS" pitchFamily="34" charset="0"/>
              </a:rPr>
              <a:t>Описание одного тома многотомного издания</a:t>
            </a:r>
          </a:p>
        </p:txBody>
      </p:sp>
      <p:sp>
        <p:nvSpPr>
          <p:cNvPr id="1536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5365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15366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15367" name="Прямоугольник 10"/>
          <p:cNvSpPr>
            <a:spLocks noChangeArrowheads="1"/>
          </p:cNvSpPr>
          <p:nvPr/>
        </p:nvSpPr>
        <p:spPr bwMode="auto">
          <a:xfrm>
            <a:off x="611188" y="2781300"/>
            <a:ext cx="6246812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 dirty="0"/>
              <a:t>  </a:t>
            </a:r>
            <a:r>
              <a:rPr lang="ru-RU" sz="2800" b="1" i="1" dirty="0"/>
              <a:t>Учитель и ученик : возможность диалога и понимания. </a:t>
            </a:r>
            <a:r>
              <a:rPr lang="en-US" sz="2800" b="1" i="1" dirty="0">
                <a:solidFill>
                  <a:srgbClr val="FF3300"/>
                </a:solidFill>
              </a:rPr>
              <a:t>[</a:t>
            </a:r>
            <a:r>
              <a:rPr lang="ru-RU" sz="2800" b="1" i="1" dirty="0">
                <a:solidFill>
                  <a:srgbClr val="FF3300"/>
                </a:solidFill>
              </a:rPr>
              <a:t>В 2 т.</a:t>
            </a:r>
            <a:r>
              <a:rPr lang="en-US" sz="2800" b="1" i="1" dirty="0">
                <a:solidFill>
                  <a:srgbClr val="FF3300"/>
                </a:solidFill>
              </a:rPr>
              <a:t>]</a:t>
            </a:r>
            <a:r>
              <a:rPr lang="ru-RU" sz="2800" b="1" i="1" dirty="0">
                <a:solidFill>
                  <a:srgbClr val="FF3300"/>
                </a:solidFill>
              </a:rPr>
              <a:t>. Т. 1</a:t>
            </a:r>
            <a:r>
              <a:rPr lang="ru-RU" sz="2800" b="1" i="1" dirty="0"/>
              <a:t> / под ред. Л. И. Семиной. – Москва : </a:t>
            </a:r>
            <a:r>
              <a:rPr lang="ru-RU" sz="2800" b="1" i="1" dirty="0" err="1"/>
              <a:t>Бонфи</a:t>
            </a:r>
            <a:r>
              <a:rPr lang="ru-RU" sz="2800" b="1" i="1" dirty="0"/>
              <a:t>, 2002. – 236, </a:t>
            </a:r>
            <a:r>
              <a:rPr lang="en-US" sz="2800" b="1" i="1" dirty="0"/>
              <a:t>[4] </a:t>
            </a:r>
            <a:r>
              <a:rPr lang="ru-RU" sz="2800" b="1" i="1" dirty="0"/>
              <a:t>с.</a:t>
            </a:r>
          </a:p>
          <a:p>
            <a:pPr algn="just"/>
            <a:endParaRPr lang="ru-RU" sz="2800" b="1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/>
            <a:r>
              <a:rPr lang="ru-RU" sz="2800" b="1" dirty="0" smtClean="0">
                <a:solidFill>
                  <a:schemeClr val="bg1"/>
                </a:solidFill>
                <a:latin typeface="Trebuchet MS" pitchFamily="34" charset="0"/>
              </a:rPr>
              <a:t>Описание одного тома многотомного издания, имеющего частное название</a:t>
            </a:r>
          </a:p>
        </p:txBody>
      </p:sp>
      <p:sp>
        <p:nvSpPr>
          <p:cNvPr id="1536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5365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15366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15367" name="Прямоугольник 10"/>
          <p:cNvSpPr>
            <a:spLocks noChangeArrowheads="1"/>
          </p:cNvSpPr>
          <p:nvPr/>
        </p:nvSpPr>
        <p:spPr bwMode="auto">
          <a:xfrm>
            <a:off x="611188" y="2781300"/>
            <a:ext cx="6246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8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639821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57157" y="2136338"/>
            <a:ext cx="61590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    </a:t>
            </a:r>
            <a:r>
              <a:rPr lang="ru-RU" sz="2400" b="1" i="1" dirty="0" smtClean="0">
                <a:solidFill>
                  <a:schemeClr val="tx1"/>
                </a:solidFill>
              </a:rPr>
              <a:t>Антропогенная динамика природной среды : материалы </a:t>
            </a:r>
            <a:r>
              <a:rPr lang="ru-RU" sz="2400" b="1" i="1" dirty="0" err="1" smtClean="0">
                <a:solidFill>
                  <a:schemeClr val="tx1"/>
                </a:solidFill>
              </a:rPr>
              <a:t>Междунар</a:t>
            </a:r>
            <a:r>
              <a:rPr lang="ru-RU" sz="2400" b="1" i="1" dirty="0" smtClean="0">
                <a:solidFill>
                  <a:schemeClr val="tx1"/>
                </a:solidFill>
              </a:rPr>
              <a:t>. </a:t>
            </a:r>
            <a:r>
              <a:rPr lang="ru-RU" sz="2400" b="1" i="1" dirty="0" smtClean="0">
                <a:solidFill>
                  <a:schemeClr val="tx1"/>
                </a:solidFill>
              </a:rPr>
              <a:t>науч.</a:t>
            </a:r>
            <a:r>
              <a:rPr lang="ru-RU" sz="2400" b="1" i="1" dirty="0" smtClean="0"/>
              <a:t>–</a:t>
            </a:r>
            <a:r>
              <a:rPr lang="ru-RU" sz="2400" b="1" i="1" dirty="0" err="1" smtClean="0">
                <a:solidFill>
                  <a:schemeClr val="tx1"/>
                </a:solidFill>
              </a:rPr>
              <a:t>практ</a:t>
            </a:r>
            <a:r>
              <a:rPr lang="ru-RU" sz="2400" b="1" i="1" dirty="0" smtClean="0">
                <a:solidFill>
                  <a:schemeClr val="tx1"/>
                </a:solidFill>
              </a:rPr>
              <a:t>. </a:t>
            </a:r>
            <a:r>
              <a:rPr lang="ru-RU" sz="2400" b="1" i="1" dirty="0" err="1" smtClean="0">
                <a:solidFill>
                  <a:schemeClr val="tx1"/>
                </a:solidFill>
              </a:rPr>
              <a:t>конф</a:t>
            </a:r>
            <a:r>
              <a:rPr lang="ru-RU" sz="2400" b="1" i="1" dirty="0" smtClean="0">
                <a:solidFill>
                  <a:schemeClr val="tx1"/>
                </a:solidFill>
              </a:rPr>
              <a:t>. (</a:t>
            </a:r>
            <a:r>
              <a:rPr lang="ru-RU" sz="2400" b="1" i="1" dirty="0" smtClean="0">
                <a:solidFill>
                  <a:schemeClr val="tx1"/>
                </a:solidFill>
              </a:rPr>
              <a:t>16</a:t>
            </a:r>
            <a:r>
              <a:rPr lang="ru-RU" sz="2400" b="1" i="1" dirty="0" smtClean="0"/>
              <a:t>–</a:t>
            </a:r>
            <a:r>
              <a:rPr lang="ru-RU" sz="2400" b="1" i="1" dirty="0" smtClean="0">
                <a:solidFill>
                  <a:schemeClr val="tx1"/>
                </a:solidFill>
              </a:rPr>
              <a:t>20 </a:t>
            </a:r>
            <a:r>
              <a:rPr lang="ru-RU" sz="2400" b="1" i="1" dirty="0" smtClean="0">
                <a:solidFill>
                  <a:schemeClr val="tx1"/>
                </a:solidFill>
              </a:rPr>
              <a:t>окт. 2006 г., г. Пермь). </a:t>
            </a:r>
            <a:r>
              <a:rPr lang="ru-RU" sz="2400" b="1" i="1" dirty="0" smtClean="0">
                <a:solidFill>
                  <a:srgbClr val="FF0000"/>
                </a:solidFill>
              </a:rPr>
              <a:t>[В 2 т.]. Т. 2. </a:t>
            </a:r>
            <a:r>
              <a:rPr lang="ru-RU" sz="2400" b="1" i="1" dirty="0" smtClean="0">
                <a:solidFill>
                  <a:schemeClr val="tx1"/>
                </a:solidFill>
              </a:rPr>
              <a:t>Особо охраняемые природные </a:t>
            </a:r>
            <a:r>
              <a:rPr lang="ru-RU" sz="2400" b="1" i="1" dirty="0" err="1" smtClean="0">
                <a:solidFill>
                  <a:schemeClr val="tx1"/>
                </a:solidFill>
              </a:rPr>
              <a:t>територии</a:t>
            </a:r>
            <a:r>
              <a:rPr lang="ru-RU" sz="2400" b="1" i="1" dirty="0" smtClean="0">
                <a:solidFill>
                  <a:schemeClr val="tx1"/>
                </a:solidFill>
              </a:rPr>
              <a:t>. IV. Экологический мониторинг. V. Природоохранные технологии / </a:t>
            </a:r>
            <a:r>
              <a:rPr lang="ru-RU" sz="2400" b="1" i="1" dirty="0" smtClean="0">
                <a:solidFill>
                  <a:schemeClr val="tx1"/>
                </a:solidFill>
              </a:rPr>
              <a:t>М</a:t>
            </a:r>
            <a:r>
              <a:rPr lang="ru-RU" sz="2400" b="1" i="1" dirty="0" smtClean="0"/>
              <a:t>–</a:t>
            </a:r>
            <a:r>
              <a:rPr lang="ru-RU" sz="2400" b="1" i="1" dirty="0" smtClean="0">
                <a:solidFill>
                  <a:schemeClr val="tx1"/>
                </a:solidFill>
              </a:rPr>
              <a:t>во </a:t>
            </a:r>
            <a:r>
              <a:rPr lang="ru-RU" sz="2400" b="1" i="1" dirty="0" smtClean="0">
                <a:solidFill>
                  <a:schemeClr val="tx1"/>
                </a:solidFill>
              </a:rPr>
              <a:t>образования и науки Рос. Федерации [и др.]. </a:t>
            </a:r>
            <a:r>
              <a:rPr lang="ru-RU" sz="2400" b="1" i="1" dirty="0"/>
              <a:t>–</a:t>
            </a:r>
            <a:r>
              <a:rPr lang="ru-RU" sz="2400" b="1" i="1" dirty="0" smtClean="0">
                <a:solidFill>
                  <a:schemeClr val="tx1"/>
                </a:solidFill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</a:rPr>
              <a:t>Пермь : Изд. </a:t>
            </a:r>
            <a:r>
              <a:rPr lang="ru-RU" sz="2400" b="1" i="1" dirty="0" err="1" smtClean="0">
                <a:solidFill>
                  <a:schemeClr val="tx1"/>
                </a:solidFill>
              </a:rPr>
              <a:t>Богатырев</a:t>
            </a:r>
            <a:r>
              <a:rPr lang="ru-RU" sz="2400" b="1" i="1" dirty="0" smtClean="0">
                <a:solidFill>
                  <a:schemeClr val="tx1"/>
                </a:solidFill>
              </a:rPr>
              <a:t> П. Г. , 2006 </a:t>
            </a:r>
            <a:r>
              <a:rPr lang="ru-RU" sz="2400" b="1" i="1" dirty="0"/>
              <a:t>–</a:t>
            </a:r>
            <a:r>
              <a:rPr lang="ru-RU" sz="2400" b="1" i="1" dirty="0" smtClean="0">
                <a:solidFill>
                  <a:schemeClr val="tx1"/>
                </a:solidFill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</a:rPr>
              <a:t>389, [1] с.</a:t>
            </a:r>
            <a:endParaRPr lang="ru-RU" sz="2400" b="1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1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rebuchet MS" panose="020B0603020202020204" pitchFamily="34" charset="0"/>
              </a:rPr>
              <a:t>Описание нормативных </a:t>
            </a:r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документов</a:t>
            </a:r>
            <a:b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запись под заголовком</a:t>
            </a:r>
          </a:p>
        </p:txBody>
      </p:sp>
      <p:sp>
        <p:nvSpPr>
          <p:cNvPr id="1126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1269" name="Прямоугольник 7"/>
          <p:cNvSpPr>
            <a:spLocks noChangeArrowheads="1"/>
          </p:cNvSpPr>
          <p:nvPr/>
        </p:nvSpPr>
        <p:spPr bwMode="auto">
          <a:xfrm>
            <a:off x="642938" y="2643188"/>
            <a:ext cx="6286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800" b="1" i="1" dirty="0"/>
          </a:p>
        </p:txBody>
      </p:sp>
      <p:sp>
        <p:nvSpPr>
          <p:cNvPr id="11270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2413338"/>
            <a:ext cx="62150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/>
              <a:t> 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2690336"/>
            <a:ext cx="66064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sz="2800" b="1" i="1" dirty="0" smtClean="0">
                <a:solidFill>
                  <a:srgbClr val="FF0000"/>
                </a:solidFill>
              </a:rPr>
              <a:t>Российская Федерация. Законы.</a:t>
            </a:r>
          </a:p>
          <a:p>
            <a:r>
              <a:rPr lang="ru-RU" sz="2800" b="1" i="1" dirty="0" smtClean="0">
                <a:solidFill>
                  <a:schemeClr val="tx1"/>
                </a:solidFill>
              </a:rPr>
              <a:t>     Федеральный закон "О полиции" : [от 7 февр. 2011 г. № </a:t>
            </a:r>
            <a:r>
              <a:rPr lang="ru-RU" sz="2800" b="1" i="1" dirty="0" smtClean="0">
                <a:solidFill>
                  <a:schemeClr val="tx1"/>
                </a:solidFill>
              </a:rPr>
              <a:t>3</a:t>
            </a:r>
            <a:r>
              <a:rPr lang="ru-RU" sz="2800" b="1" i="1" dirty="0" smtClean="0"/>
              <a:t>–</a:t>
            </a:r>
            <a:r>
              <a:rPr lang="ru-RU" sz="2800" b="1" i="1" dirty="0" smtClean="0">
                <a:solidFill>
                  <a:schemeClr val="tx1"/>
                </a:solidFill>
              </a:rPr>
              <a:t>ФЗ</a:t>
            </a:r>
            <a:r>
              <a:rPr lang="ru-RU" sz="2800" b="1" i="1" dirty="0" smtClean="0">
                <a:solidFill>
                  <a:schemeClr val="tx1"/>
                </a:solidFill>
              </a:rPr>
              <a:t>]. </a:t>
            </a:r>
            <a:r>
              <a:rPr lang="ru-RU" sz="2800" b="1" i="1" dirty="0"/>
              <a:t>–</a:t>
            </a:r>
            <a:r>
              <a:rPr lang="ru-RU" sz="2800" b="1" i="1" dirty="0" smtClean="0">
                <a:solidFill>
                  <a:schemeClr val="tx1"/>
                </a:solidFill>
              </a:rPr>
              <a:t> </a:t>
            </a:r>
            <a:r>
              <a:rPr lang="ru-RU" sz="2800" b="1" i="1" dirty="0" smtClean="0">
                <a:solidFill>
                  <a:schemeClr val="tx1"/>
                </a:solidFill>
              </a:rPr>
              <a:t>Москва : Рид Групп, 2011. </a:t>
            </a:r>
            <a:r>
              <a:rPr lang="ru-RU" sz="2800" b="1" i="1" dirty="0"/>
              <a:t>–</a:t>
            </a:r>
            <a:r>
              <a:rPr lang="ru-RU" sz="2800" b="1" i="1" dirty="0" smtClean="0">
                <a:solidFill>
                  <a:schemeClr val="tx1"/>
                </a:solidFill>
              </a:rPr>
              <a:t> </a:t>
            </a:r>
            <a:r>
              <a:rPr lang="ru-RU" sz="2800" b="1" i="1" dirty="0" smtClean="0">
                <a:solidFill>
                  <a:schemeClr val="tx1"/>
                </a:solidFill>
              </a:rPr>
              <a:t>78, [1] с. </a:t>
            </a:r>
            <a:r>
              <a:rPr lang="ru-RU" sz="2800" b="1" i="1" dirty="0"/>
              <a:t>–</a:t>
            </a:r>
            <a:r>
              <a:rPr lang="ru-RU" sz="2800" b="1" i="1" dirty="0" smtClean="0">
                <a:solidFill>
                  <a:schemeClr val="tx1"/>
                </a:solidFill>
              </a:rPr>
              <a:t> </a:t>
            </a:r>
            <a:r>
              <a:rPr lang="ru-RU" sz="2800" b="1" i="1" dirty="0" smtClean="0">
                <a:solidFill>
                  <a:schemeClr val="tx1"/>
                </a:solidFill>
              </a:rPr>
              <a:t>(Новейшее законодательство России) (Читай!).</a:t>
            </a:r>
            <a:endParaRPr lang="ru-RU" sz="2800" b="1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1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rebuchet MS" panose="020B0603020202020204" pitchFamily="34" charset="0"/>
              </a:rPr>
              <a:t>Описание нормативных </a:t>
            </a:r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документов</a:t>
            </a:r>
            <a:b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запись под заглавием</a:t>
            </a:r>
            <a:endParaRPr lang="ru-RU" sz="28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1126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1269" name="Прямоугольник 7"/>
          <p:cNvSpPr>
            <a:spLocks noChangeArrowheads="1"/>
          </p:cNvSpPr>
          <p:nvPr/>
        </p:nvSpPr>
        <p:spPr bwMode="auto">
          <a:xfrm>
            <a:off x="642938" y="2643188"/>
            <a:ext cx="6286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800" b="1" i="1" dirty="0"/>
          </a:p>
        </p:txBody>
      </p:sp>
      <p:sp>
        <p:nvSpPr>
          <p:cNvPr id="11270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2413338"/>
            <a:ext cx="62150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2800" b="1" i="1" dirty="0">
                <a:solidFill>
                  <a:srgbClr val="C00000"/>
                </a:solidFill>
              </a:rPr>
              <a:t>О полиции </a:t>
            </a:r>
            <a:r>
              <a:rPr lang="ru-RU" sz="2800" b="1" i="1" dirty="0"/>
              <a:t>: </a:t>
            </a:r>
            <a:r>
              <a:rPr lang="ru-RU" sz="2800" b="1" i="1" dirty="0" err="1"/>
              <a:t>федер</a:t>
            </a:r>
            <a:r>
              <a:rPr lang="ru-RU" sz="2800" b="1" i="1" dirty="0"/>
              <a:t>. закон : </a:t>
            </a:r>
            <a:r>
              <a:rPr lang="en-US" sz="2800" b="1" i="1" dirty="0"/>
              <a:t>[</a:t>
            </a:r>
            <a:r>
              <a:rPr lang="ru-RU" sz="2800" b="1" i="1" dirty="0"/>
              <a:t>от 7</a:t>
            </a: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2800" b="1" i="1" dirty="0"/>
              <a:t>февр. 2011 г. № </a:t>
            </a:r>
            <a:r>
              <a:rPr lang="ru-RU" sz="2800" b="1" i="1" dirty="0" smtClean="0"/>
              <a:t>3–ФЗ</a:t>
            </a:r>
            <a:r>
              <a:rPr lang="ru-RU" sz="2800" b="1" i="1" dirty="0"/>
              <a:t>]. - </a:t>
            </a:r>
            <a:r>
              <a:rPr lang="ru-RU" sz="2800" b="1" i="1" dirty="0" smtClean="0"/>
              <a:t>Москва </a:t>
            </a:r>
            <a:r>
              <a:rPr lang="ru-RU" sz="2800" b="1" i="1" dirty="0"/>
              <a:t>: Рид Групп, 2011. </a:t>
            </a:r>
            <a:r>
              <a:rPr lang="ru-RU" sz="2800" b="1" i="1" dirty="0"/>
              <a:t>– </a:t>
            </a:r>
            <a:r>
              <a:rPr lang="ru-RU" sz="2800" b="1" i="1" dirty="0"/>
              <a:t>78, [1] с. </a:t>
            </a:r>
            <a:r>
              <a:rPr lang="ru-RU" sz="2800" b="1" i="1" dirty="0"/>
              <a:t>– </a:t>
            </a:r>
            <a:r>
              <a:rPr lang="ru-RU" sz="2800" b="1" i="1" dirty="0"/>
              <a:t>(Новейшее законодательство России) (Читай!).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2690336"/>
            <a:ext cx="6286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1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Описание стандартов</a:t>
            </a:r>
            <a:b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запись под заголовком</a:t>
            </a:r>
          </a:p>
        </p:txBody>
      </p:sp>
      <p:sp>
        <p:nvSpPr>
          <p:cNvPr id="1126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1270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2413338"/>
            <a:ext cx="644937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ГОСТ 7.1-2003. </a:t>
            </a:r>
            <a:r>
              <a:rPr lang="ru-RU" sz="2800" b="1" i="1" dirty="0" smtClean="0">
                <a:solidFill>
                  <a:schemeClr val="tx1"/>
                </a:solidFill>
              </a:rPr>
              <a:t>Библиографическая запись. Библиографическое описание. Общие требования и правила составления. </a:t>
            </a:r>
            <a:r>
              <a:rPr lang="ru-RU" sz="2800" b="1" i="1" dirty="0" smtClean="0">
                <a:solidFill>
                  <a:srgbClr val="FF0000"/>
                </a:solidFill>
              </a:rPr>
              <a:t>– Взамен ГОСТ 7.1-84 ;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введ</a:t>
            </a:r>
            <a:r>
              <a:rPr lang="ru-RU" sz="2800" b="1" i="1" dirty="0" smtClean="0">
                <a:solidFill>
                  <a:srgbClr val="FF0000"/>
                </a:solidFill>
              </a:rPr>
              <a:t>. 01-07-2004.</a:t>
            </a:r>
            <a:r>
              <a:rPr lang="ru-RU" sz="2800" b="1" i="1" dirty="0" smtClean="0">
                <a:solidFill>
                  <a:schemeClr val="tx1"/>
                </a:solidFill>
              </a:rPr>
              <a:t> – Москва : Изд-во стандартов, 2004. – 64 с.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2690336"/>
            <a:ext cx="6286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14808" y="498512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rebuchet MS" panose="020B0603020202020204" pitchFamily="34" charset="0"/>
              </a:rPr>
              <a:t>Описание неопубликованных документов</a:t>
            </a:r>
            <a:br>
              <a:rPr lang="ru-RU" sz="2800" b="1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ru-RU" sz="2800" b="1" dirty="0">
                <a:solidFill>
                  <a:schemeClr val="bg1"/>
                </a:solidFill>
                <a:latin typeface="Trebuchet MS" panose="020B0603020202020204" pitchFamily="34" charset="0"/>
              </a:rPr>
              <a:t>Автореферат</a:t>
            </a:r>
            <a:endParaRPr lang="ru-RU" sz="28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1126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1269" name="Прямоугольник 7"/>
          <p:cNvSpPr>
            <a:spLocks noChangeArrowheads="1"/>
          </p:cNvSpPr>
          <p:nvPr/>
        </p:nvSpPr>
        <p:spPr bwMode="auto">
          <a:xfrm>
            <a:off x="642938" y="2643188"/>
            <a:ext cx="6286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800" b="1" i="1" dirty="0"/>
          </a:p>
        </p:txBody>
      </p:sp>
      <p:sp>
        <p:nvSpPr>
          <p:cNvPr id="11270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2413338"/>
            <a:ext cx="621509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/>
              <a:t> </a:t>
            </a:r>
            <a:r>
              <a:rPr lang="ru-RU" sz="2800" b="1" i="1" dirty="0" smtClean="0">
                <a:solidFill>
                  <a:schemeClr val="tx1"/>
                </a:solidFill>
              </a:rPr>
              <a:t>Шестаков, И. Е. Экологическое состояние почвенного покрова г. Перми :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автореф</a:t>
            </a:r>
            <a:r>
              <a:rPr lang="ru-RU" sz="2800" b="1" i="1" dirty="0" smtClean="0">
                <a:solidFill>
                  <a:srgbClr val="C00000"/>
                </a:solidFill>
              </a:rPr>
              <a:t>.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дис</a:t>
            </a:r>
            <a:r>
              <a:rPr lang="ru-RU" sz="2800" b="1" i="1" dirty="0" smtClean="0">
                <a:solidFill>
                  <a:srgbClr val="C00000"/>
                </a:solidFill>
              </a:rPr>
              <a:t>. ... канд. биол. наук : 03.02.08 </a:t>
            </a:r>
            <a:r>
              <a:rPr lang="ru-RU" sz="2800" b="1" i="1" dirty="0">
                <a:solidFill>
                  <a:srgbClr val="C00000"/>
                </a:solidFill>
              </a:rPr>
              <a:t>–</a:t>
            </a:r>
            <a:r>
              <a:rPr lang="ru-RU" sz="2800" b="1" i="1" dirty="0" smtClean="0">
                <a:solidFill>
                  <a:srgbClr val="C00000"/>
                </a:solidFill>
              </a:rPr>
              <a:t> </a:t>
            </a:r>
            <a:r>
              <a:rPr lang="ru-RU" sz="2800" b="1" i="1" dirty="0" smtClean="0">
                <a:solidFill>
                  <a:srgbClr val="C00000"/>
                </a:solidFill>
              </a:rPr>
              <a:t>экология (биология)</a:t>
            </a:r>
            <a:r>
              <a:rPr lang="ru-RU" sz="2800" b="1" i="1" dirty="0" smtClean="0">
                <a:solidFill>
                  <a:schemeClr val="tx1"/>
                </a:solidFill>
              </a:rPr>
              <a:t> / Шестаков Игорь Евгеньевич ; [ФГБОУ ВПО "</a:t>
            </a:r>
            <a:r>
              <a:rPr lang="ru-RU" sz="2800" b="1" i="1" dirty="0" err="1" smtClean="0">
                <a:solidFill>
                  <a:schemeClr val="tx1"/>
                </a:solidFill>
              </a:rPr>
              <a:t>Перм</a:t>
            </a:r>
            <a:r>
              <a:rPr lang="ru-RU" sz="2800" b="1" i="1" dirty="0" smtClean="0">
                <a:solidFill>
                  <a:schemeClr val="tx1"/>
                </a:solidFill>
              </a:rPr>
              <a:t>. </a:t>
            </a:r>
            <a:r>
              <a:rPr lang="ru-RU" sz="2800" b="1" i="1" dirty="0" err="1" smtClean="0">
                <a:solidFill>
                  <a:schemeClr val="tx1"/>
                </a:solidFill>
              </a:rPr>
              <a:t>гос</a:t>
            </a:r>
            <a:r>
              <a:rPr lang="ru-RU" sz="2800" b="1" i="1" dirty="0" smtClean="0">
                <a:solidFill>
                  <a:schemeClr val="tx1"/>
                </a:solidFill>
              </a:rPr>
              <a:t>. </a:t>
            </a:r>
            <a:r>
              <a:rPr lang="ru-RU" sz="2800" b="1" i="1" dirty="0" err="1" smtClean="0">
                <a:solidFill>
                  <a:schemeClr val="tx1"/>
                </a:solidFill>
              </a:rPr>
              <a:t>нац</a:t>
            </a:r>
            <a:r>
              <a:rPr lang="ru-RU" sz="2800" b="1" i="1" dirty="0" smtClean="0">
                <a:solidFill>
                  <a:schemeClr val="tx1"/>
                </a:solidFill>
              </a:rPr>
              <a:t>. </a:t>
            </a:r>
            <a:r>
              <a:rPr lang="ru-RU" sz="2800" b="1" i="1" dirty="0" err="1" smtClean="0">
                <a:solidFill>
                  <a:schemeClr val="tx1"/>
                </a:solidFill>
              </a:rPr>
              <a:t>исслед</a:t>
            </a:r>
            <a:r>
              <a:rPr lang="ru-RU" sz="2800" b="1" i="1" dirty="0" smtClean="0">
                <a:solidFill>
                  <a:schemeClr val="tx1"/>
                </a:solidFill>
              </a:rPr>
              <a:t>. ун-т"]. </a:t>
            </a:r>
            <a:r>
              <a:rPr lang="ru-RU" sz="2800" b="1" i="1" dirty="0"/>
              <a:t>–</a:t>
            </a:r>
            <a:r>
              <a:rPr lang="ru-RU" sz="2800" b="1" i="1" dirty="0" smtClean="0">
                <a:solidFill>
                  <a:schemeClr val="tx1"/>
                </a:solidFill>
              </a:rPr>
              <a:t> </a:t>
            </a:r>
            <a:r>
              <a:rPr lang="ru-RU" sz="2800" b="1" i="1" dirty="0" smtClean="0">
                <a:solidFill>
                  <a:schemeClr val="tx1"/>
                </a:solidFill>
              </a:rPr>
              <a:t>Пермь : [б. и.], 2012. </a:t>
            </a:r>
            <a:r>
              <a:rPr lang="ru-RU" sz="2800" b="1" i="1" dirty="0"/>
              <a:t>–</a:t>
            </a:r>
            <a:r>
              <a:rPr lang="ru-RU" sz="2800" b="1" i="1" dirty="0" smtClean="0">
                <a:solidFill>
                  <a:schemeClr val="tx1"/>
                </a:solidFill>
              </a:rPr>
              <a:t> </a:t>
            </a:r>
            <a:r>
              <a:rPr lang="ru-RU" sz="2800" b="1" i="1" dirty="0" smtClean="0">
                <a:solidFill>
                  <a:schemeClr val="tx1"/>
                </a:solidFill>
              </a:rPr>
              <a:t>22, [1] с. : ил., карт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  <a:endParaRPr lang="ru-RU" sz="28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Аналитическое библиографическое описание</a:t>
            </a:r>
            <a:endParaRPr lang="ru-RU" sz="28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1126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1269" name="Прямоугольник 7"/>
          <p:cNvSpPr>
            <a:spLocks noChangeArrowheads="1"/>
          </p:cNvSpPr>
          <p:nvPr/>
        </p:nvSpPr>
        <p:spPr bwMode="auto">
          <a:xfrm>
            <a:off x="642938" y="2643188"/>
            <a:ext cx="6286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800" b="1" i="1" dirty="0"/>
          </a:p>
        </p:txBody>
      </p:sp>
      <p:sp>
        <p:nvSpPr>
          <p:cNvPr id="11270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2413338"/>
            <a:ext cx="62150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/>
              <a:t> 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2643182"/>
            <a:ext cx="64459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Описание составной части документа </a:t>
            </a:r>
          </a:p>
          <a:p>
            <a:pPr algn="ctr"/>
            <a:r>
              <a:rPr lang="ru-RU" sz="3200" b="1" dirty="0" smtClean="0"/>
              <a:t>(статьи из журнала, газеты, сборника, главы или параграфа книги).</a:t>
            </a:r>
            <a:endParaRPr lang="ru-RU" sz="3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Trebuchet MS" pitchFamily="34" charset="0"/>
              </a:rPr>
              <a:t>Схема аналитического описания</a:t>
            </a:r>
          </a:p>
        </p:txBody>
      </p:sp>
      <p:sp>
        <p:nvSpPr>
          <p:cNvPr id="17412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7413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17414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17415" name="Прямоугольник 10"/>
          <p:cNvSpPr>
            <a:spLocks noChangeArrowheads="1"/>
          </p:cNvSpPr>
          <p:nvPr/>
        </p:nvSpPr>
        <p:spPr bwMode="auto">
          <a:xfrm>
            <a:off x="214313" y="1997075"/>
            <a:ext cx="6643687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400" b="1" dirty="0"/>
          </a:p>
          <a:p>
            <a:pPr algn="just"/>
            <a:endParaRPr lang="ru-RU" sz="2400" b="1" dirty="0"/>
          </a:p>
          <a:p>
            <a:pPr algn="just"/>
            <a:r>
              <a:rPr lang="ru-RU" sz="2400" b="1" u="sng" dirty="0" smtClean="0">
                <a:solidFill>
                  <a:srgbClr val="FFC000"/>
                </a:solidFill>
              </a:rPr>
              <a:t>Сведения о составной части документа </a:t>
            </a:r>
            <a:r>
              <a:rPr lang="ru-RU" sz="2400" dirty="0" smtClean="0"/>
              <a:t>(</a:t>
            </a:r>
            <a:r>
              <a:rPr lang="ru-RU" sz="2000" i="1" dirty="0" smtClean="0"/>
              <a:t>Автор (фамилия, инициалы)</a:t>
            </a:r>
            <a:r>
              <a:rPr lang="ru-RU" sz="2000" b="1" i="1" dirty="0" smtClean="0"/>
              <a:t>.</a:t>
            </a:r>
            <a:r>
              <a:rPr lang="ru-RU" sz="2000" i="1" dirty="0" smtClean="0"/>
              <a:t> Название статьи из журнала, сборника)</a:t>
            </a:r>
            <a:r>
              <a:rPr lang="ru-RU" sz="2400" b="1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//</a:t>
            </a:r>
            <a:r>
              <a:rPr lang="ru-RU" sz="2400" dirty="0" smtClean="0"/>
              <a:t>  </a:t>
            </a:r>
            <a:r>
              <a:rPr lang="ru-RU" sz="2400" b="1" u="sng" dirty="0" smtClean="0">
                <a:solidFill>
                  <a:srgbClr val="FFC000"/>
                </a:solidFill>
              </a:rPr>
              <a:t>Сведения об идентифицирующем документе</a:t>
            </a:r>
            <a:r>
              <a:rPr lang="ru-RU" sz="2400" b="1" dirty="0" smtClean="0">
                <a:solidFill>
                  <a:srgbClr val="FFC000"/>
                </a:solidFill>
              </a:rPr>
              <a:t> </a:t>
            </a:r>
            <a:r>
              <a:rPr lang="ru-RU" sz="2400" dirty="0" smtClean="0"/>
              <a:t>(</a:t>
            </a:r>
            <a:r>
              <a:rPr lang="ru-RU" sz="2000" i="1" dirty="0" smtClean="0"/>
              <a:t>Название издания. — Год издания. — Номер журнала или дата, если это газета</a:t>
            </a:r>
            <a:r>
              <a:rPr lang="ru-RU" sz="2000" i="1" dirty="0"/>
              <a:t>)</a:t>
            </a:r>
            <a:r>
              <a:rPr lang="ru-RU" sz="2400" b="1" dirty="0" smtClean="0">
                <a:solidFill>
                  <a:srgbClr val="FF0000"/>
                </a:solidFill>
              </a:rPr>
              <a:t>.</a:t>
            </a:r>
            <a:r>
              <a:rPr lang="ru-RU" sz="2400" dirty="0">
                <a:solidFill>
                  <a:srgbClr val="FF0000"/>
                </a:solidFill>
              </a:rPr>
              <a:t> —</a:t>
            </a:r>
            <a:r>
              <a:rPr lang="ru-RU" sz="2400" dirty="0"/>
              <a:t> </a:t>
            </a:r>
            <a:r>
              <a:rPr lang="ru-RU" sz="2400" b="1" u="sng" dirty="0" smtClean="0">
                <a:solidFill>
                  <a:srgbClr val="FFC000"/>
                </a:solidFill>
              </a:rPr>
              <a:t>Сведения о местоположении составной части в документе</a:t>
            </a:r>
            <a:r>
              <a:rPr lang="ru-RU" sz="2400" b="1" dirty="0" smtClean="0"/>
              <a:t> </a:t>
            </a:r>
            <a:r>
              <a:rPr lang="ru-RU" sz="2400" dirty="0" smtClean="0"/>
              <a:t>(</a:t>
            </a:r>
            <a:r>
              <a:rPr lang="ru-RU" sz="2000" i="1" dirty="0" smtClean="0"/>
              <a:t>Страницы (от и до)</a:t>
            </a:r>
            <a:r>
              <a:rPr lang="ru-RU" sz="2000" i="1" dirty="0" smtClean="0">
                <a:solidFill>
                  <a:srgbClr val="FF0000"/>
                </a:solidFill>
              </a:rPr>
              <a:t>.</a:t>
            </a:r>
            <a:r>
              <a:rPr lang="ru-RU" sz="2400" dirty="0"/>
              <a:t> </a:t>
            </a:r>
            <a:r>
              <a:rPr lang="ru-RU" sz="2400" b="1" dirty="0">
                <a:solidFill>
                  <a:srgbClr val="FF0000"/>
                </a:solidFill>
              </a:rPr>
              <a:t>— </a:t>
            </a:r>
            <a:r>
              <a:rPr lang="ru-RU" sz="2400" b="1" dirty="0" smtClean="0">
                <a:solidFill>
                  <a:srgbClr val="FFC000"/>
                </a:solidFill>
              </a:rPr>
              <a:t>Примечания.</a:t>
            </a:r>
            <a:endParaRPr lang="ru-RU" sz="2400" b="1" dirty="0">
              <a:solidFill>
                <a:srgbClr val="FFC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Trebuchet MS" pitchFamily="34" charset="0"/>
              </a:rPr>
              <a:t>Описание статьи из журнала</a:t>
            </a:r>
          </a:p>
        </p:txBody>
      </p:sp>
      <p:sp>
        <p:nvSpPr>
          <p:cNvPr id="18436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8437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18438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2357430"/>
            <a:ext cx="6143668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buFontTx/>
              <a:buNone/>
            </a:pPr>
            <a:r>
              <a:rPr lang="ru-RU" sz="2800" b="1" i="1" dirty="0" smtClean="0"/>
              <a:t>Ельцов, Н. С. Участие территориальных органов юстиции в правотворческой деятельности / Н. С. Ельцов, А. В. Кочетков </a:t>
            </a:r>
            <a:r>
              <a:rPr lang="ru-RU" sz="2800" b="1" i="1" dirty="0" smtClean="0">
                <a:solidFill>
                  <a:srgbClr val="CC0000"/>
                </a:solidFill>
              </a:rPr>
              <a:t>// </a:t>
            </a:r>
            <a:r>
              <a:rPr lang="ru-RU" sz="2800" b="1" i="1" dirty="0" smtClean="0">
                <a:solidFill>
                  <a:schemeClr val="folHlink"/>
                </a:solidFill>
              </a:rPr>
              <a:t>Журн. рос. права. – 2001. – № 10.</a:t>
            </a:r>
            <a:r>
              <a:rPr lang="ru-RU" sz="2800" b="1" i="1" dirty="0" smtClean="0"/>
              <a:t> – </a:t>
            </a:r>
            <a:r>
              <a:rPr lang="ru-RU" sz="2800" b="1" i="1" dirty="0" smtClean="0">
                <a:solidFill>
                  <a:srgbClr val="CC0000"/>
                </a:solidFill>
              </a:rPr>
              <a:t>С. 80–83.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Trebuchet MS" pitchFamily="34" charset="0"/>
              </a:rPr>
              <a:t>Описание статьи из журнала</a:t>
            </a:r>
          </a:p>
        </p:txBody>
      </p:sp>
      <p:sp>
        <p:nvSpPr>
          <p:cNvPr id="18436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8437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18438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42910" y="2690336"/>
            <a:ext cx="62150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Корчагина, З. А. Рынок и план в современной экономике / З. А. Корчагина </a:t>
            </a:r>
            <a:r>
              <a:rPr lang="ru-RU" sz="2800" b="1" i="1" dirty="0" smtClean="0">
                <a:solidFill>
                  <a:srgbClr val="CC0000"/>
                </a:solidFill>
              </a:rPr>
              <a:t>// </a:t>
            </a:r>
            <a:r>
              <a:rPr lang="ru-RU" sz="2800" b="1" i="1" dirty="0" err="1" smtClean="0">
                <a:solidFill>
                  <a:schemeClr val="folHlink"/>
                </a:solidFill>
              </a:rPr>
              <a:t>Вестн</a:t>
            </a:r>
            <a:r>
              <a:rPr lang="ru-RU" sz="2800" b="1" i="1" dirty="0" smtClean="0">
                <a:solidFill>
                  <a:schemeClr val="folHlink"/>
                </a:solidFill>
              </a:rPr>
              <a:t>. </a:t>
            </a:r>
            <a:r>
              <a:rPr lang="ru-RU" sz="2800" b="1" i="1" dirty="0" err="1" smtClean="0">
                <a:solidFill>
                  <a:schemeClr val="folHlink"/>
                </a:solidFill>
              </a:rPr>
              <a:t>Моск</a:t>
            </a:r>
            <a:r>
              <a:rPr lang="ru-RU" sz="2800" b="1" i="1" dirty="0" smtClean="0">
                <a:solidFill>
                  <a:schemeClr val="folHlink"/>
                </a:solidFill>
              </a:rPr>
              <a:t>. </a:t>
            </a:r>
            <a:r>
              <a:rPr lang="ru-RU" sz="2800" b="1" i="1" dirty="0" err="1" smtClean="0">
                <a:solidFill>
                  <a:schemeClr val="folHlink"/>
                </a:solidFill>
              </a:rPr>
              <a:t>ун</a:t>
            </a:r>
            <a:r>
              <a:rPr lang="ru-RU" sz="2800" b="1" i="1" dirty="0"/>
              <a:t> 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</a:rPr>
              <a:t>– </a:t>
            </a:r>
            <a:r>
              <a:rPr lang="ru-RU" sz="2800" b="1" i="1" dirty="0" smtClean="0">
                <a:solidFill>
                  <a:schemeClr val="folHlink"/>
                </a:solidFill>
              </a:rPr>
              <a:t>та</a:t>
            </a:r>
            <a:r>
              <a:rPr lang="ru-RU" sz="2800" b="1" i="1" dirty="0" smtClean="0">
                <a:solidFill>
                  <a:schemeClr val="folHlink"/>
                </a:solidFill>
              </a:rPr>
              <a:t>. Сер. 6, Экономика. – 2005. – № 2.</a:t>
            </a:r>
            <a:r>
              <a:rPr lang="ru-RU" sz="2800" b="1" i="1" dirty="0" smtClean="0"/>
              <a:t> </a:t>
            </a:r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</a:rPr>
              <a:t>– </a:t>
            </a:r>
            <a:r>
              <a:rPr lang="ru-RU" sz="2800" b="1" i="1" dirty="0" smtClean="0">
                <a:solidFill>
                  <a:srgbClr val="CC0000"/>
                </a:solidFill>
              </a:rPr>
              <a:t>С. 110–120.</a:t>
            </a:r>
            <a:endParaRPr lang="ru-RU" sz="28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Trebuchet MS" pitchFamily="34" charset="0"/>
              </a:rPr>
              <a:t>Описание статьи из газеты</a:t>
            </a:r>
          </a:p>
        </p:txBody>
      </p:sp>
      <p:sp>
        <p:nvSpPr>
          <p:cNvPr id="19460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9461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19462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19463" name="Прямоугольник 10"/>
          <p:cNvSpPr>
            <a:spLocks noChangeArrowheads="1"/>
          </p:cNvSpPr>
          <p:nvPr/>
        </p:nvSpPr>
        <p:spPr bwMode="auto">
          <a:xfrm>
            <a:off x="214313" y="2708275"/>
            <a:ext cx="6734175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400" b="1" dirty="0"/>
          </a:p>
          <a:p>
            <a:pPr algn="just"/>
            <a:r>
              <a:rPr lang="ru-RU" sz="2800" b="1" i="1" dirty="0"/>
              <a:t>Ветров, И. У образования появилась «дорожная карта» / И. Ветров // Учительская газета. </a:t>
            </a:r>
            <a:r>
              <a:rPr lang="ru-RU" sz="2800" b="1" i="1" dirty="0"/>
              <a:t>– </a:t>
            </a:r>
            <a:r>
              <a:rPr lang="ru-RU" sz="2800" b="1" i="1" dirty="0"/>
              <a:t>2013. </a:t>
            </a:r>
            <a:r>
              <a:rPr lang="ru-RU" sz="2800" b="1" i="1" dirty="0"/>
              <a:t>– </a:t>
            </a:r>
            <a:r>
              <a:rPr lang="ru-RU" sz="2800" b="1" i="1" dirty="0"/>
              <a:t> 15 янв. (№ 2.) </a:t>
            </a:r>
            <a:r>
              <a:rPr lang="ru-RU" sz="2800" b="1" i="1" dirty="0"/>
              <a:t>– </a:t>
            </a:r>
            <a:r>
              <a:rPr lang="ru-RU" sz="2800" b="1" i="1" dirty="0"/>
              <a:t>С. 4.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700043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itchFamily="34" charset="0"/>
              </a:rPr>
              <a:t/>
            </a:r>
            <a:br>
              <a:rPr lang="ru-RU" sz="2800" b="1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ru-RU" sz="31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Описание нормативно-правового документа, опубликованного в периодическом издании</a:t>
            </a:r>
            <a:endParaRPr lang="ru-RU" sz="31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19460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9461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19462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19463" name="Прямоугольник 10"/>
          <p:cNvSpPr>
            <a:spLocks noChangeArrowheads="1"/>
          </p:cNvSpPr>
          <p:nvPr/>
        </p:nvSpPr>
        <p:spPr bwMode="auto">
          <a:xfrm>
            <a:off x="214313" y="2708275"/>
            <a:ext cx="67341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2828836"/>
            <a:ext cx="6072214" cy="181588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ru-RU" sz="2800" i="1" dirty="0" smtClean="0"/>
              <a:t> </a:t>
            </a:r>
            <a:r>
              <a:rPr lang="ru-RU" sz="2800" b="1" i="1" dirty="0" smtClean="0">
                <a:solidFill>
                  <a:schemeClr val="tx1"/>
                </a:solidFill>
              </a:rPr>
              <a:t>О рекламе</a:t>
            </a:r>
            <a:r>
              <a:rPr lang="ru-RU" sz="2800" b="1" i="1" dirty="0" smtClean="0"/>
              <a:t> </a:t>
            </a:r>
            <a:r>
              <a:rPr lang="ru-RU" sz="2800" b="1" i="1" dirty="0" smtClean="0">
                <a:solidFill>
                  <a:srgbClr val="FF5050"/>
                </a:solidFill>
              </a:rPr>
              <a:t>: </a:t>
            </a:r>
            <a:r>
              <a:rPr lang="ru-RU" sz="2800" b="1" i="1" dirty="0" err="1" smtClean="0">
                <a:solidFill>
                  <a:schemeClr val="tx1"/>
                </a:solidFill>
              </a:rPr>
              <a:t>федер</a:t>
            </a:r>
            <a:r>
              <a:rPr lang="ru-RU" sz="2800" b="1" i="1" dirty="0" smtClean="0">
                <a:solidFill>
                  <a:schemeClr val="tx1"/>
                </a:solidFill>
              </a:rPr>
              <a:t>. закон РФ от 13 марта 2006 г. № 38–ФЗ</a:t>
            </a:r>
            <a:r>
              <a:rPr lang="ru-RU" sz="2800" b="1" i="1" dirty="0" smtClean="0"/>
              <a:t> </a:t>
            </a:r>
            <a:r>
              <a:rPr lang="ru-RU" sz="2800" b="1" i="1" dirty="0" smtClean="0">
                <a:solidFill>
                  <a:srgbClr val="CC0000"/>
                </a:solidFill>
              </a:rPr>
              <a:t>// </a:t>
            </a:r>
            <a:r>
              <a:rPr lang="ru-RU" sz="2800" b="1" i="1" dirty="0" smtClean="0">
                <a:solidFill>
                  <a:schemeClr val="tx1"/>
                </a:solidFill>
              </a:rPr>
              <a:t>Собр. законодательства РФ</a:t>
            </a:r>
            <a:r>
              <a:rPr lang="ru-RU" sz="2800" b="1" i="1" dirty="0" smtClean="0">
                <a:solidFill>
                  <a:srgbClr val="FF5050"/>
                </a:solidFill>
              </a:rPr>
              <a:t>. –</a:t>
            </a:r>
            <a:r>
              <a:rPr lang="ru-RU" sz="2800" b="1" i="1" dirty="0" smtClean="0">
                <a:solidFill>
                  <a:schemeClr val="folHlink"/>
                </a:solidFill>
              </a:rPr>
              <a:t> </a:t>
            </a:r>
            <a:r>
              <a:rPr lang="ru-RU" sz="2800" b="1" i="1" dirty="0" smtClean="0">
                <a:solidFill>
                  <a:schemeClr val="tx1"/>
                </a:solidFill>
              </a:rPr>
              <a:t>2006</a:t>
            </a:r>
            <a:r>
              <a:rPr lang="ru-RU" sz="2800" b="1" i="1" dirty="0" smtClean="0">
                <a:solidFill>
                  <a:srgbClr val="FF5050"/>
                </a:solidFill>
              </a:rPr>
              <a:t>. –</a:t>
            </a:r>
            <a:r>
              <a:rPr lang="ru-RU" sz="2800" b="1" i="1" dirty="0" smtClean="0">
                <a:solidFill>
                  <a:schemeClr val="folHlink"/>
                </a:solidFill>
              </a:rPr>
              <a:t> </a:t>
            </a:r>
            <a:r>
              <a:rPr lang="ru-RU" sz="2800" b="1" i="1" dirty="0" smtClean="0">
                <a:solidFill>
                  <a:schemeClr val="tx1"/>
                </a:solidFill>
              </a:rPr>
              <a:t>№ 12</a:t>
            </a:r>
            <a:r>
              <a:rPr lang="ru-RU" sz="2800" b="1" i="1" dirty="0" smtClean="0">
                <a:solidFill>
                  <a:srgbClr val="FF5050"/>
                </a:solidFill>
              </a:rPr>
              <a:t>. –</a:t>
            </a:r>
            <a:r>
              <a:rPr lang="ru-RU" sz="2800" b="1" i="1" dirty="0" smtClean="0"/>
              <a:t> </a:t>
            </a:r>
            <a:r>
              <a:rPr lang="ru-RU" sz="2800" b="1" i="1" dirty="0" smtClean="0">
                <a:solidFill>
                  <a:srgbClr val="CC0000"/>
                </a:solidFill>
              </a:rPr>
              <a:t>Ст. 1232.</a:t>
            </a:r>
            <a:endParaRPr lang="ru-RU" sz="28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32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itchFamily="34" charset="0"/>
              </a:rPr>
              <a:t/>
            </a:r>
            <a:br>
              <a:rPr lang="ru-RU" sz="2800" b="1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ru-RU" sz="31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Интервью, беседы </a:t>
            </a:r>
            <a:br>
              <a:rPr lang="ru-RU" sz="31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</a:br>
            <a:endParaRPr lang="ru-RU" sz="31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19461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19462" name="Прямоугольник 9"/>
          <p:cNvSpPr>
            <a:spLocks noChangeArrowheads="1"/>
          </p:cNvSpPr>
          <p:nvPr/>
        </p:nvSpPr>
        <p:spPr bwMode="auto">
          <a:xfrm>
            <a:off x="539552" y="4984756"/>
            <a:ext cx="637071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!!!Описываются </a:t>
            </a:r>
            <a:r>
              <a:rPr lang="ru-RU" sz="2400" b="1" dirty="0">
                <a:solidFill>
                  <a:srgbClr val="FF0000"/>
                </a:solidFill>
              </a:rPr>
              <a:t>под фамилией того лица, с кем ведется </a:t>
            </a:r>
            <a:r>
              <a:rPr lang="ru-RU" sz="2400" b="1" dirty="0" smtClean="0">
                <a:solidFill>
                  <a:srgbClr val="FF0000"/>
                </a:solidFill>
              </a:rPr>
              <a:t>беседа</a:t>
            </a:r>
            <a:endParaRPr lang="ru-RU" sz="2400" dirty="0"/>
          </a:p>
        </p:txBody>
      </p:sp>
      <p:sp>
        <p:nvSpPr>
          <p:cNvPr id="19463" name="Прямоугольник 10"/>
          <p:cNvSpPr>
            <a:spLocks noChangeArrowheads="1"/>
          </p:cNvSpPr>
          <p:nvPr/>
        </p:nvSpPr>
        <p:spPr bwMode="auto">
          <a:xfrm>
            <a:off x="214313" y="2708275"/>
            <a:ext cx="67341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071934" y="4572008"/>
            <a:ext cx="6072214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ru-RU" sz="2800" i="1" dirty="0" smtClean="0"/>
              <a:t> 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2000241"/>
            <a:ext cx="50720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(</a:t>
            </a:r>
            <a:endParaRPr lang="ru-RU" dirty="0"/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95536" y="2307101"/>
            <a:ext cx="59293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2204864"/>
            <a:ext cx="64624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err="1" smtClean="0">
                <a:solidFill>
                  <a:srgbClr val="CC0000"/>
                </a:solidFill>
              </a:rPr>
              <a:t>Чиркунов</a:t>
            </a:r>
            <a:r>
              <a:rPr lang="ru-RU" sz="2800" b="1" i="1" dirty="0" smtClean="0">
                <a:solidFill>
                  <a:srgbClr val="CC0000"/>
                </a:solidFill>
              </a:rPr>
              <a:t>, О. А.</a:t>
            </a:r>
            <a:r>
              <a:rPr lang="ru-RU" sz="2800" b="1" i="1" dirty="0" smtClean="0"/>
              <a:t> Матрица современного управления : </a:t>
            </a:r>
            <a:r>
              <a:rPr lang="ru-RU" sz="2800" b="1" i="1" dirty="0" smtClean="0">
                <a:solidFill>
                  <a:schemeClr val="folHlink"/>
                </a:solidFill>
              </a:rPr>
              <a:t>[</a:t>
            </a:r>
            <a:r>
              <a:rPr lang="ru-RU" sz="2800" b="1" i="1" dirty="0" smtClean="0"/>
              <a:t>беседа с губернатором Пермского края / записал Ю. </a:t>
            </a:r>
            <a:r>
              <a:rPr lang="ru-RU" sz="2800" b="1" i="1" dirty="0" err="1" smtClean="0"/>
              <a:t>Говердовский</a:t>
            </a:r>
            <a:r>
              <a:rPr lang="ru-RU" sz="2800" b="1" i="1" dirty="0" smtClean="0">
                <a:solidFill>
                  <a:schemeClr val="folHlink"/>
                </a:solidFill>
              </a:rPr>
              <a:t>] </a:t>
            </a:r>
            <a:r>
              <a:rPr lang="ru-RU" sz="2800" b="1" i="1" dirty="0" smtClean="0">
                <a:solidFill>
                  <a:srgbClr val="CC0000"/>
                </a:solidFill>
              </a:rPr>
              <a:t>// </a:t>
            </a:r>
            <a:r>
              <a:rPr lang="ru-RU" sz="2800" b="1" i="1" dirty="0" smtClean="0"/>
              <a:t>Парламент. газ. – 2007. – 19–25 апр. – С. 19.</a:t>
            </a:r>
            <a:endParaRPr lang="ru-RU" sz="28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8572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Описание статьи из отдельного тома многотомного сборника статей разных авторов</a:t>
            </a:r>
            <a:endParaRPr lang="ru-RU" sz="28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048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0485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0486" name="Прямоугольник 9"/>
          <p:cNvSpPr>
            <a:spLocks noChangeArrowheads="1"/>
          </p:cNvSpPr>
          <p:nvPr/>
        </p:nvSpPr>
        <p:spPr bwMode="auto">
          <a:xfrm>
            <a:off x="785786" y="2285992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42909" y="2482586"/>
            <a:ext cx="6357965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buFontTx/>
              <a:buNone/>
            </a:pPr>
            <a:r>
              <a:rPr lang="ru-RU" sz="2800" b="1" i="1" dirty="0" smtClean="0"/>
              <a:t>Орлов, </a:t>
            </a:r>
            <a:r>
              <a:rPr lang="ru-RU" sz="2800" b="1" i="1" dirty="0" smtClean="0"/>
              <a:t>В. К. К вопросу об обеспечении прав человека в Российской Федерации / В. К. Орлов </a:t>
            </a:r>
            <a:r>
              <a:rPr lang="ru-RU" sz="2800" b="1" i="1" dirty="0" smtClean="0">
                <a:solidFill>
                  <a:srgbClr val="CC0000"/>
                </a:solidFill>
              </a:rPr>
              <a:t>// </a:t>
            </a:r>
            <a:r>
              <a:rPr lang="ru-RU" sz="2800" b="1" i="1" dirty="0" smtClean="0"/>
              <a:t>Политические </a:t>
            </a:r>
            <a:r>
              <a:rPr lang="ru-RU" sz="2800" b="1" i="1" dirty="0" smtClean="0"/>
              <a:t>перемены в современной России. – </a:t>
            </a:r>
            <a:r>
              <a:rPr lang="ru-RU" sz="2800" b="1" i="1" dirty="0" smtClean="0">
                <a:solidFill>
                  <a:srgbClr val="CC0000"/>
                </a:solidFill>
              </a:rPr>
              <a:t>Москва,</a:t>
            </a:r>
            <a:r>
              <a:rPr lang="ru-RU" sz="2800" b="1" i="1" dirty="0" smtClean="0"/>
              <a:t> 2005. – </a:t>
            </a:r>
            <a:r>
              <a:rPr lang="ru-RU" sz="2800" b="1" i="1" dirty="0" smtClean="0">
                <a:solidFill>
                  <a:srgbClr val="CC0000"/>
                </a:solidFill>
              </a:rPr>
              <a:t>Т. 2.</a:t>
            </a:r>
            <a:r>
              <a:rPr lang="ru-RU" sz="2800" b="1" i="1" dirty="0" smtClean="0"/>
              <a:t> – С. 144–147.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8572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Описание статьи из энциклопедии</a:t>
            </a:r>
            <a:endParaRPr lang="ru-RU" sz="28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048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0485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0486" name="Прямоугольник 9"/>
          <p:cNvSpPr>
            <a:spLocks noChangeArrowheads="1"/>
          </p:cNvSpPr>
          <p:nvPr/>
        </p:nvSpPr>
        <p:spPr bwMode="auto">
          <a:xfrm>
            <a:off x="785786" y="2285992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2482586"/>
            <a:ext cx="6677347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buFontTx/>
              <a:buNone/>
            </a:pPr>
            <a:r>
              <a:rPr lang="ru-RU" sz="2800" b="1" i="1" dirty="0" err="1" smtClean="0"/>
              <a:t>Костюк</a:t>
            </a:r>
            <a:r>
              <a:rPr lang="ru-RU" sz="2800" b="1" i="1" dirty="0" smtClean="0"/>
              <a:t>, В. В. Информационное общество / В. В. Костюк </a:t>
            </a:r>
            <a:r>
              <a:rPr lang="ru-RU" sz="2800" b="1" i="1" dirty="0" smtClean="0"/>
              <a:t>// Социология </a:t>
            </a:r>
            <a:r>
              <a:rPr lang="ru-RU" sz="2800" b="1" i="1" dirty="0" smtClean="0"/>
              <a:t>: энциклопедия / сост. А. А. </a:t>
            </a:r>
            <a:r>
              <a:rPr lang="ru-RU" sz="2800" b="1" i="1" dirty="0" err="1" smtClean="0"/>
              <a:t>Грицанов</a:t>
            </a:r>
            <a:r>
              <a:rPr lang="ru-RU" sz="2800" b="1" i="1" dirty="0" smtClean="0"/>
              <a:t> </a:t>
            </a:r>
            <a:r>
              <a:rPr lang="en-US" sz="2800" b="1" i="1" dirty="0" smtClean="0"/>
              <a:t>[</a:t>
            </a:r>
            <a:r>
              <a:rPr lang="ru-RU" sz="2800" b="1" i="1" dirty="0" smtClean="0"/>
              <a:t>и </a:t>
            </a:r>
            <a:r>
              <a:rPr lang="ru-RU" sz="2800" b="1" i="1" dirty="0" smtClean="0"/>
              <a:t>др.</a:t>
            </a:r>
            <a:r>
              <a:rPr lang="en-US" sz="2800" b="1" i="1" dirty="0" smtClean="0"/>
              <a:t>]</a:t>
            </a:r>
            <a:r>
              <a:rPr lang="ru-RU" sz="2800" b="1" i="1" dirty="0" smtClean="0"/>
              <a:t>. – Минск, 2003. – С. 386–387.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8572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Описание статьи из энциклопедии </a:t>
            </a:r>
            <a:endParaRPr lang="ru-RU" sz="28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048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0485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0486" name="Прямоугольник 9"/>
          <p:cNvSpPr>
            <a:spLocks noChangeArrowheads="1"/>
          </p:cNvSpPr>
          <p:nvPr/>
        </p:nvSpPr>
        <p:spPr bwMode="auto">
          <a:xfrm>
            <a:off x="785786" y="2285992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2852936"/>
            <a:ext cx="6408712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buFontTx/>
              <a:buNone/>
            </a:pPr>
            <a:r>
              <a:rPr lang="ru-RU" sz="2800" b="1" i="1" dirty="0" smtClean="0"/>
              <a:t>Столяров, Ю. Н. Библиотека / Ю. Н. Столяров // Большая российская энциклопедия. – Москва, 2005. – Т. 3. – С. 455–458.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Trebuchet MS" pitchFamily="34" charset="0"/>
              </a:rPr>
              <a:t>Рецензии</a:t>
            </a:r>
          </a:p>
        </p:txBody>
      </p:sp>
      <p:sp>
        <p:nvSpPr>
          <p:cNvPr id="2048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20485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0486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 rot="10800000" flipV="1">
            <a:off x="500034" y="2294189"/>
            <a:ext cx="664373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06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Александров, К. Из истории белого движения  / К. Александров // Мир 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библиогр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– 1998. – № 2. – С. 94–95. – 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Рец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. на кн.: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</a:rPr>
              <a:t>Библиографический справочник высших чинов Добровольческой армии и Вооруженных сил Юга России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</a:rPr>
              <a:t>(материалы к истории белого движения) / Н.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</a:rPr>
              <a:t> 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</a:rPr>
              <a:t>Н.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</a:rPr>
              <a:t> 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</a:rPr>
              <a:t>Рутыч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</a:rPr>
              <a:t>. - Москва :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</a:rPr>
              <a:t>Regnum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</a:rPr>
              <a:t> : Рос. архив, 1997. - 295 с.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500062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  <a:t>Библиографическое описание электронных ресурсов регламентируется стандартом:</a:t>
            </a:r>
            <a:endParaRPr lang="ru-RU" sz="31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048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0485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0486" name="Прямоугольник 9"/>
          <p:cNvSpPr>
            <a:spLocks noChangeArrowheads="1"/>
          </p:cNvSpPr>
          <p:nvPr/>
        </p:nvSpPr>
        <p:spPr bwMode="auto">
          <a:xfrm>
            <a:off x="785786" y="2214554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0487" name="Прямоугольник 10"/>
          <p:cNvSpPr>
            <a:spLocks noChangeArrowheads="1"/>
          </p:cNvSpPr>
          <p:nvPr/>
        </p:nvSpPr>
        <p:spPr bwMode="auto">
          <a:xfrm>
            <a:off x="251520" y="1972697"/>
            <a:ext cx="6878637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dirty="0" smtClean="0"/>
              <a:t> </a:t>
            </a:r>
          </a:p>
          <a:p>
            <a:pPr algn="just"/>
            <a:endParaRPr lang="ru-RU" sz="2400" b="1" dirty="0">
              <a:solidFill>
                <a:schemeClr val="tx1"/>
              </a:solidFill>
            </a:endParaRPr>
          </a:p>
          <a:p>
            <a:pPr algn="just"/>
            <a:endParaRPr lang="ru-RU" sz="2400" b="1" dirty="0" smtClean="0"/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ГОСТ 7.82–2001. </a:t>
            </a:r>
            <a:endParaRPr lang="ru-RU" sz="24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«</a:t>
            </a:r>
            <a:r>
              <a:rPr lang="ru-RU" sz="2400" b="1" dirty="0" smtClean="0">
                <a:solidFill>
                  <a:schemeClr val="tx1"/>
                </a:solidFill>
              </a:rPr>
              <a:t>Библиографическая запись. Библиографическое описание электронных ресурсов». </a:t>
            </a:r>
            <a:endParaRPr lang="ru-RU" sz="2400" b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5727" y="500062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/>
            <a:r>
              <a:rPr lang="ru-RU" sz="28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Библиографическое описание электронного ресурса локального доступа (на диске)</a:t>
            </a:r>
            <a:endParaRPr lang="ru-RU" sz="28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150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150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1511" name="Прямоугольник 10"/>
          <p:cNvSpPr>
            <a:spLocks noChangeArrowheads="1"/>
          </p:cNvSpPr>
          <p:nvPr/>
        </p:nvSpPr>
        <p:spPr bwMode="auto">
          <a:xfrm>
            <a:off x="214313" y="1997074"/>
            <a:ext cx="6858017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i="1" dirty="0" err="1" smtClean="0"/>
              <a:t>Сидыганов</a:t>
            </a:r>
            <a:r>
              <a:rPr lang="ru-RU" sz="2800" b="1" i="1" dirty="0" smtClean="0"/>
              <a:t>, В. У. Модель Москвы [</a:t>
            </a:r>
            <a:r>
              <a:rPr lang="ru-RU" sz="2800" b="1" i="1" dirty="0" smtClean="0">
                <a:solidFill>
                  <a:srgbClr val="FF0000"/>
                </a:solidFill>
              </a:rPr>
              <a:t>Электронный ресурс</a:t>
            </a:r>
            <a:r>
              <a:rPr lang="ru-RU" sz="2800" b="1" i="1" dirty="0" smtClean="0"/>
              <a:t>] : электрон. карта Москвы и Подмосковья / </a:t>
            </a:r>
            <a:r>
              <a:rPr lang="ru-RU" sz="2800" b="1" i="1" dirty="0" smtClean="0"/>
              <a:t>В. У. </a:t>
            </a:r>
            <a:r>
              <a:rPr lang="ru-RU" sz="2800" b="1" i="1" dirty="0" err="1" smtClean="0"/>
              <a:t>Сидыганов</a:t>
            </a:r>
            <a:r>
              <a:rPr lang="ru-RU" sz="2800" b="1" i="1" dirty="0" smtClean="0"/>
              <a:t>, С</a:t>
            </a:r>
            <a:r>
              <a:rPr lang="ru-RU" sz="2800" b="1" i="1" dirty="0" smtClean="0"/>
              <a:t>. Ю</a:t>
            </a:r>
            <a:r>
              <a:rPr lang="ru-RU" sz="2800" b="1" i="1" dirty="0" smtClean="0"/>
              <a:t>. Толмачев, Ю</a:t>
            </a:r>
            <a:r>
              <a:rPr lang="ru-RU" sz="2800" b="1" i="1" dirty="0" smtClean="0"/>
              <a:t>. Э</a:t>
            </a:r>
            <a:r>
              <a:rPr lang="ru-RU" sz="2800" b="1" i="1" dirty="0" smtClean="0"/>
              <a:t>. Цыганков. – Версия 2.0. – Электрон. дан. и </a:t>
            </a:r>
            <a:r>
              <a:rPr lang="ru-RU" sz="2800" b="1" i="1" dirty="0" err="1" smtClean="0"/>
              <a:t>прогр</a:t>
            </a:r>
            <a:r>
              <a:rPr lang="ru-RU" sz="2800" b="1" i="1" dirty="0" smtClean="0"/>
              <a:t>. – Москва : FORМOZA, 1998. – 1 электрон. опт. диск (</a:t>
            </a:r>
            <a:r>
              <a:rPr lang="ru-RU" sz="2800" b="1" i="1" dirty="0"/>
              <a:t>CD‑ROM). –  </a:t>
            </a:r>
            <a:r>
              <a:rPr lang="ru-RU" sz="2800" b="1" i="1" dirty="0" smtClean="0"/>
              <a:t>Систем. требования: ПК 486; </a:t>
            </a:r>
            <a:r>
              <a:rPr lang="ru-RU" sz="2800" b="1" i="1" dirty="0" err="1" smtClean="0"/>
              <a:t>Windows</a:t>
            </a:r>
            <a:r>
              <a:rPr lang="ru-RU" sz="2800" b="1" i="1" dirty="0" smtClean="0"/>
              <a:t> 95 (OSR). – </a:t>
            </a:r>
            <a:r>
              <a:rPr lang="ru-RU" sz="2800" b="1" i="1" dirty="0" err="1" smtClean="0"/>
              <a:t>Загл</a:t>
            </a:r>
            <a:r>
              <a:rPr lang="ru-RU" sz="2800" b="1" i="1" dirty="0" smtClean="0"/>
              <a:t>. с экрана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21512" name="Прямоугольник 7"/>
          <p:cNvSpPr>
            <a:spLocks noChangeArrowheads="1"/>
          </p:cNvSpPr>
          <p:nvPr/>
        </p:nvSpPr>
        <p:spPr bwMode="auto">
          <a:xfrm>
            <a:off x="938213" y="24272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1513" name="Прямоугольник 11"/>
          <p:cNvSpPr>
            <a:spLocks noChangeArrowheads="1"/>
          </p:cNvSpPr>
          <p:nvPr/>
        </p:nvSpPr>
        <p:spPr bwMode="auto">
          <a:xfrm>
            <a:off x="1090613" y="25796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rPr>
              <a:t>Ресурсы удаленного доступа: электронная статья</a:t>
            </a:r>
            <a:endParaRPr lang="ru-RU" sz="28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150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150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1510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00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21511" name="Прямоугольник 10"/>
          <p:cNvSpPr>
            <a:spLocks noChangeArrowheads="1"/>
          </p:cNvSpPr>
          <p:nvPr/>
        </p:nvSpPr>
        <p:spPr bwMode="auto">
          <a:xfrm>
            <a:off x="214313" y="1997074"/>
            <a:ext cx="6643687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ru-RU" sz="2800" b="1" i="1" dirty="0" smtClean="0">
                <a:solidFill>
                  <a:srgbClr val="000000"/>
                </a:solidFill>
              </a:rPr>
              <a:t>Бычков, В. В. Эстетика Владимира Соловьева как актуальная парадигма </a:t>
            </a:r>
            <a:r>
              <a:rPr lang="ru-RU" sz="2800" b="1" i="1" dirty="0">
                <a:solidFill>
                  <a:srgbClr val="000000"/>
                </a:solidFill>
              </a:rPr>
              <a:t>[</a:t>
            </a:r>
            <a:r>
              <a:rPr lang="ru-RU" sz="2800" b="1" i="1" dirty="0">
                <a:solidFill>
                  <a:srgbClr val="FF0000"/>
                </a:solidFill>
              </a:rPr>
              <a:t>Электронный ресурс</a:t>
            </a:r>
            <a:r>
              <a:rPr lang="ru-RU" sz="2800" b="1" i="1" dirty="0">
                <a:solidFill>
                  <a:srgbClr val="000000"/>
                </a:solidFill>
              </a:rPr>
              <a:t>] : </a:t>
            </a:r>
            <a:r>
              <a:rPr lang="ru-RU" sz="2800" b="1" i="1" dirty="0" smtClean="0">
                <a:solidFill>
                  <a:srgbClr val="000000"/>
                </a:solidFill>
              </a:rPr>
              <a:t>к 100-летию со дня смерти В. Л. Соловьева / В. В. Бычков. – Электрон. ст. - </a:t>
            </a:r>
            <a:r>
              <a:rPr lang="ru-RU" sz="2800" b="1" i="1" dirty="0" smtClean="0">
                <a:solidFill>
                  <a:srgbClr val="FF0000"/>
                </a:solidFill>
              </a:rPr>
              <a:t>Режим доступа: </a:t>
            </a:r>
            <a:r>
              <a:rPr lang="en-US" sz="2800" b="1" i="1" dirty="0" smtClean="0">
                <a:solidFill>
                  <a:srgbClr val="FF0000"/>
                </a:solidFill>
                <a:hlinkClick r:id="rId3"/>
              </a:rPr>
              <a:t>http://www.psychoanalysis.pl.ru</a:t>
            </a:r>
            <a:r>
              <a:rPr lang="ru-RU" sz="2800" b="1" i="1" dirty="0" smtClean="0"/>
              <a:t>. – </a:t>
            </a:r>
            <a:r>
              <a:rPr lang="ru-RU" sz="2800" b="1" i="1" dirty="0" err="1" smtClean="0"/>
              <a:t>Загл</a:t>
            </a:r>
            <a:r>
              <a:rPr lang="ru-RU" sz="2800" b="1" i="1" dirty="0" smtClean="0"/>
              <a:t>. с экрана.</a:t>
            </a:r>
            <a:endParaRPr lang="ru-RU" sz="2800" b="1" i="1" dirty="0"/>
          </a:p>
        </p:txBody>
      </p:sp>
      <p:sp>
        <p:nvSpPr>
          <p:cNvPr id="21512" name="Прямоугольник 7"/>
          <p:cNvSpPr>
            <a:spLocks noChangeArrowheads="1"/>
          </p:cNvSpPr>
          <p:nvPr/>
        </p:nvSpPr>
        <p:spPr bwMode="auto">
          <a:xfrm>
            <a:off x="928662" y="2357430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1513" name="Прямоугольник 11"/>
          <p:cNvSpPr>
            <a:spLocks noChangeArrowheads="1"/>
          </p:cNvSpPr>
          <p:nvPr/>
        </p:nvSpPr>
        <p:spPr bwMode="auto">
          <a:xfrm>
            <a:off x="1090613" y="25796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857250"/>
            <a:ext cx="7000875" cy="5000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anose="020B0603020202020204" pitchFamily="34" charset="0"/>
              </a:rPr>
              <a:t>Ресурсы удаленного доступа: электронный журнал</a:t>
            </a:r>
            <a:endParaRPr lang="ru-RU" sz="28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150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150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1510" name="Прямоугольник 9"/>
          <p:cNvSpPr>
            <a:spLocks noChangeArrowheads="1"/>
          </p:cNvSpPr>
          <p:nvPr/>
        </p:nvSpPr>
        <p:spPr bwMode="auto">
          <a:xfrm>
            <a:off x="785813" y="2274888"/>
            <a:ext cx="6000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21511" name="Прямоугольник 10"/>
          <p:cNvSpPr>
            <a:spLocks noChangeArrowheads="1"/>
          </p:cNvSpPr>
          <p:nvPr/>
        </p:nvSpPr>
        <p:spPr bwMode="auto">
          <a:xfrm>
            <a:off x="214313" y="1997074"/>
            <a:ext cx="66436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ts val="500"/>
              </a:spcBef>
              <a:spcAft>
                <a:spcPts val="500"/>
              </a:spcAft>
            </a:pP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1512" name="Прямоугольник 7"/>
          <p:cNvSpPr>
            <a:spLocks noChangeArrowheads="1"/>
          </p:cNvSpPr>
          <p:nvPr/>
        </p:nvSpPr>
        <p:spPr bwMode="auto">
          <a:xfrm>
            <a:off x="535780" y="2204864"/>
            <a:ext cx="6500815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ru-RU" sz="2800" b="1" i="1" dirty="0" smtClean="0">
                <a:solidFill>
                  <a:srgbClr val="000000"/>
                </a:solidFill>
              </a:rPr>
              <a:t>Исследовано в России [Электронный ресурс</a:t>
            </a:r>
            <a:r>
              <a:rPr lang="ru-RU" sz="2800" b="1" i="1" dirty="0" smtClean="0">
                <a:solidFill>
                  <a:srgbClr val="000000"/>
                </a:solidFill>
              </a:rPr>
              <a:t>] : </a:t>
            </a:r>
            <a:r>
              <a:rPr lang="ru-RU" sz="2800" b="1" i="1" dirty="0" err="1" smtClean="0">
                <a:solidFill>
                  <a:srgbClr val="000000"/>
                </a:solidFill>
              </a:rPr>
              <a:t>многопредмет</a:t>
            </a:r>
            <a:r>
              <a:rPr lang="ru-RU" sz="2800" b="1" i="1" dirty="0" smtClean="0">
                <a:solidFill>
                  <a:srgbClr val="000000"/>
                </a:solidFill>
              </a:rPr>
              <a:t>. </a:t>
            </a:r>
            <a:r>
              <a:rPr lang="ru-RU" sz="2800" b="1" i="1" dirty="0" err="1" smtClean="0">
                <a:solidFill>
                  <a:srgbClr val="000000"/>
                </a:solidFill>
              </a:rPr>
              <a:t>науч</a:t>
            </a:r>
            <a:r>
              <a:rPr lang="ru-RU" sz="2800" b="1" i="1" dirty="0" smtClean="0">
                <a:solidFill>
                  <a:srgbClr val="000000"/>
                </a:solidFill>
              </a:rPr>
              <a:t>. журн. / </a:t>
            </a:r>
            <a:r>
              <a:rPr lang="ru-RU" sz="2800" b="1" i="1" dirty="0" err="1" smtClean="0">
                <a:solidFill>
                  <a:srgbClr val="000000"/>
                </a:solidFill>
              </a:rPr>
              <a:t>Моск</a:t>
            </a:r>
            <a:r>
              <a:rPr lang="ru-RU" sz="2800" b="1" i="1" dirty="0" smtClean="0">
                <a:solidFill>
                  <a:srgbClr val="000000"/>
                </a:solidFill>
              </a:rPr>
              <a:t>. </a:t>
            </a:r>
            <a:r>
              <a:rPr lang="ru-RU" sz="2800" b="1" i="1" dirty="0" err="1" smtClean="0">
                <a:solidFill>
                  <a:srgbClr val="000000"/>
                </a:solidFill>
              </a:rPr>
              <a:t>физ.-техн</a:t>
            </a:r>
            <a:r>
              <a:rPr lang="ru-RU" sz="2800" b="1" i="1" dirty="0" smtClean="0">
                <a:solidFill>
                  <a:srgbClr val="000000"/>
                </a:solidFill>
              </a:rPr>
              <a:t>. </a:t>
            </a:r>
            <a:r>
              <a:rPr lang="ru-RU" sz="2800" b="1" i="1" dirty="0" err="1" smtClean="0">
                <a:solidFill>
                  <a:srgbClr val="000000"/>
                </a:solidFill>
              </a:rPr>
              <a:t>ин-т</a:t>
            </a:r>
            <a:r>
              <a:rPr lang="ru-RU" sz="2800" b="1" i="1" dirty="0" smtClean="0">
                <a:solidFill>
                  <a:srgbClr val="000000"/>
                </a:solidFill>
              </a:rPr>
              <a:t>. – Электрон. журн. – Долгопрудный : МФТИ, 1998. – Режим доступа к журн.: </a:t>
            </a:r>
            <a:r>
              <a:rPr lang="en-US" sz="2800" b="1" i="1" dirty="0" smtClean="0">
                <a:solidFill>
                  <a:srgbClr val="000000"/>
                </a:solidFill>
                <a:hlinkClick r:id="rId3"/>
              </a:rPr>
              <a:t>http://zhurnal.mipt.rssi.ru</a:t>
            </a:r>
            <a:r>
              <a:rPr lang="ru-RU" sz="2800" b="1" i="1" dirty="0" smtClean="0">
                <a:solidFill>
                  <a:srgbClr val="000000"/>
                </a:solidFill>
              </a:rPr>
              <a:t>. –</a:t>
            </a:r>
            <a:r>
              <a:rPr lang="ru-RU" sz="2800" b="1" i="1" dirty="0" err="1" smtClean="0">
                <a:solidFill>
                  <a:srgbClr val="000000"/>
                </a:solidFill>
              </a:rPr>
              <a:t>Загл</a:t>
            </a:r>
            <a:r>
              <a:rPr lang="ru-RU" sz="2800" b="1" i="1" dirty="0" smtClean="0">
                <a:solidFill>
                  <a:srgbClr val="000000"/>
                </a:solidFill>
              </a:rPr>
              <a:t>. с экрана.</a:t>
            </a:r>
            <a:endParaRPr lang="en-US" sz="2800" b="1" i="1" dirty="0" smtClean="0">
              <a:solidFill>
                <a:srgbClr val="000000"/>
              </a:solidFill>
            </a:endParaRPr>
          </a:p>
        </p:txBody>
      </p:sp>
      <p:sp>
        <p:nvSpPr>
          <p:cNvPr id="21513" name="Прямоугольник 11"/>
          <p:cNvSpPr>
            <a:spLocks noChangeArrowheads="1"/>
          </p:cNvSpPr>
          <p:nvPr/>
        </p:nvSpPr>
        <p:spPr bwMode="auto">
          <a:xfrm>
            <a:off x="1090613" y="2579688"/>
            <a:ext cx="6072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36296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714375"/>
            <a:ext cx="7000875" cy="6429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3100" b="1" dirty="0" smtClean="0">
                <a:solidFill>
                  <a:schemeClr val="bg1"/>
                </a:solidFill>
              </a:rPr>
              <a:t>Библиографическое описание электронных ресурсов удаленного доступа </a:t>
            </a:r>
            <a:br>
              <a:rPr lang="ru-RU" sz="3100" b="1" dirty="0" smtClean="0">
                <a:solidFill>
                  <a:schemeClr val="bg1"/>
                </a:solidFill>
              </a:rPr>
            </a:br>
            <a:r>
              <a:rPr lang="ru-RU" sz="3100" b="1" dirty="0" smtClean="0">
                <a:solidFill>
                  <a:schemeClr val="bg1"/>
                </a:solidFill>
              </a:rPr>
              <a:t>(из Интернета) </a:t>
            </a:r>
            <a:endParaRPr lang="ru-RU" sz="31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5604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5605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5606" name="Прямоугольник 10"/>
          <p:cNvSpPr>
            <a:spLocks noChangeArrowheads="1"/>
          </p:cNvSpPr>
          <p:nvPr/>
        </p:nvSpPr>
        <p:spPr bwMode="auto">
          <a:xfrm>
            <a:off x="438448" y="2000250"/>
            <a:ext cx="6643688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 dirty="0"/>
              <a:t>Абакумова, Н. Н. </a:t>
            </a:r>
            <a:r>
              <a:rPr lang="ru-RU" sz="2800" b="1" i="1" dirty="0" err="1"/>
              <a:t>Компетентностный</a:t>
            </a:r>
            <a:r>
              <a:rPr lang="ru-RU" sz="2800" b="1" i="1" dirty="0"/>
              <a:t> подход в образовании [Электронный ресурс] : организация и диагностика / Н. Н. Абакумова, И. Ю. Малкова. – </a:t>
            </a:r>
            <a:r>
              <a:rPr lang="ru-RU" sz="2800" b="1" i="1" dirty="0" smtClean="0"/>
              <a:t>Электрон. текстовые дан</a:t>
            </a:r>
            <a:r>
              <a:rPr lang="ru-RU" sz="2800" b="1" i="1" dirty="0"/>
              <a:t>. – Томск </a:t>
            </a:r>
            <a:r>
              <a:rPr lang="ru-RU" sz="2800" b="1" i="1" dirty="0"/>
              <a:t>: Томский гос. ун-т, 2007. – 368 с. – Режим доступа : </a:t>
            </a:r>
            <a:r>
              <a:rPr lang="en-US" sz="2800" b="1" i="1" dirty="0">
                <a:hlinkClick r:id="rId3"/>
              </a:rPr>
              <a:t>http://www.pedlib.ru/Books/6/0438/6_0438-1.shtml</a:t>
            </a:r>
            <a:r>
              <a:rPr lang="ru-RU" sz="2800" b="1" i="1" dirty="0"/>
              <a:t> </a:t>
            </a:r>
            <a:r>
              <a:rPr lang="ru-RU" sz="2800" b="1" i="1" dirty="0" smtClean="0"/>
              <a:t>. </a:t>
            </a:r>
            <a:r>
              <a:rPr lang="ru-RU" sz="2800" b="1" i="1" dirty="0"/>
              <a:t>– </a:t>
            </a:r>
            <a:r>
              <a:rPr lang="ru-RU" sz="2800" b="1" i="1" dirty="0" err="1" smtClean="0"/>
              <a:t>Загл</a:t>
            </a:r>
            <a:r>
              <a:rPr lang="ru-RU" sz="2800" b="1" i="1" dirty="0" smtClean="0"/>
              <a:t>. с экрана.</a:t>
            </a:r>
            <a:endParaRPr lang="ru-RU" sz="2800" b="1" i="1" dirty="0"/>
          </a:p>
          <a:p>
            <a:r>
              <a:rPr lang="ru-RU" sz="2400" dirty="0"/>
              <a:t> </a:t>
            </a:r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5607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5608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9397" y="656234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785793"/>
            <a:ext cx="7000875" cy="571519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3100" b="1" dirty="0" smtClean="0">
                <a:solidFill>
                  <a:schemeClr val="bg1"/>
                </a:solidFill>
              </a:rPr>
              <a:t>Библиографическое описание электронных ресурсов удаленного доступа </a:t>
            </a:r>
            <a:br>
              <a:rPr lang="ru-RU" sz="3100" b="1" dirty="0" smtClean="0">
                <a:solidFill>
                  <a:schemeClr val="bg1"/>
                </a:solidFill>
              </a:rPr>
            </a:br>
            <a:r>
              <a:rPr lang="ru-RU" sz="3100" b="1" dirty="0" smtClean="0">
                <a:solidFill>
                  <a:schemeClr val="bg1"/>
                </a:solidFill>
              </a:rPr>
              <a:t>(из Интернета) </a:t>
            </a:r>
            <a:endParaRPr lang="ru-RU" sz="31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428625" y="2214563"/>
            <a:ext cx="6643688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 dirty="0"/>
              <a:t>Петрова, Л. Е. «Новые бедные ученые </a:t>
            </a:r>
            <a:r>
              <a:rPr lang="en-US" sz="2800" b="1" i="1" dirty="0"/>
              <a:t>[</a:t>
            </a:r>
            <a:r>
              <a:rPr lang="ru-RU" sz="2800" b="1" i="1" dirty="0"/>
              <a:t>Электронный ресурс</a:t>
            </a:r>
            <a:r>
              <a:rPr lang="en-US" sz="2800" b="1" i="1" dirty="0"/>
              <a:t>] </a:t>
            </a:r>
            <a:r>
              <a:rPr lang="ru-RU" sz="2800" b="1" i="1" dirty="0" smtClean="0"/>
              <a:t>: жизненные </a:t>
            </a:r>
            <a:r>
              <a:rPr lang="ru-RU" sz="2800" b="1" i="1" dirty="0"/>
              <a:t>стратегии в условиях кризиса </a:t>
            </a:r>
            <a:r>
              <a:rPr lang="en-US" sz="2800" b="1" i="1" dirty="0" smtClean="0"/>
              <a:t>// </a:t>
            </a:r>
            <a:r>
              <a:rPr lang="ru-RU" sz="2800" b="1" i="1" dirty="0"/>
              <a:t>Экономическая социология : электрон. журн. </a:t>
            </a:r>
            <a:r>
              <a:rPr lang="ru-RU" sz="2800" b="1" i="1" dirty="0"/>
              <a:t>– </a:t>
            </a:r>
            <a:r>
              <a:rPr lang="ru-RU" sz="2800" b="1" i="1" dirty="0"/>
              <a:t>2001. – Т. 2, № 1. – С. 26-43. </a:t>
            </a:r>
            <a:r>
              <a:rPr lang="ru-RU" sz="2800" b="1" i="1" dirty="0"/>
              <a:t>– Режим </a:t>
            </a:r>
            <a:r>
              <a:rPr lang="ru-RU" sz="2800" b="1" i="1" dirty="0"/>
              <a:t>доступа : </a:t>
            </a:r>
            <a:r>
              <a:rPr lang="en-US" sz="2800" b="1" i="1" dirty="0">
                <a:hlinkClick r:id="rId4"/>
              </a:rPr>
              <a:t>http://ecsoc.hse.ru/data/080/587/1234/ecsoc_t2_n1.pdf#page=26</a:t>
            </a:r>
            <a:r>
              <a:rPr lang="ru-RU" sz="2800" b="1" i="1" dirty="0"/>
              <a:t> </a:t>
            </a:r>
            <a:r>
              <a:rPr lang="ru-RU" sz="2800" b="1" i="1" dirty="0" smtClean="0"/>
              <a:t>. – </a:t>
            </a:r>
            <a:r>
              <a:rPr lang="ru-RU" sz="2800" b="1" i="1" dirty="0" err="1" smtClean="0"/>
              <a:t>Загл</a:t>
            </a:r>
            <a:r>
              <a:rPr lang="ru-RU" sz="2800" b="1" i="1" dirty="0" smtClean="0"/>
              <a:t>. с экрана.</a:t>
            </a:r>
            <a:endParaRPr lang="ru-RU" sz="2800" b="1" i="1" dirty="0"/>
          </a:p>
          <a:p>
            <a:endParaRPr lang="ru-RU" sz="2400" b="1" i="1" dirty="0"/>
          </a:p>
          <a:p>
            <a:r>
              <a:rPr lang="ru-RU" sz="2400" dirty="0"/>
              <a:t> </a:t>
            </a:r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37519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785793"/>
            <a:ext cx="7000875" cy="571519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31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Библиографическое описание электронных книг из электронных библиотечных систем </a:t>
            </a:r>
            <a:endParaRPr lang="ru-RU" sz="31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i="1" dirty="0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107504" y="2060849"/>
            <a:ext cx="6893371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Наумов, С. Ю. Основы организации муниципального управления [Электронный ресурс] : </a:t>
            </a:r>
            <a:r>
              <a:rPr lang="ru-RU" sz="2800" b="1" i="1" dirty="0" smtClean="0"/>
              <a:t>учеб. </a:t>
            </a:r>
            <a:r>
              <a:rPr lang="ru-RU" sz="2800" b="1" i="1" dirty="0" smtClean="0"/>
              <a:t>пособие / Наумов С. Ю., </a:t>
            </a:r>
            <a:r>
              <a:rPr lang="ru-RU" sz="2800" b="1" i="1" dirty="0" err="1" smtClean="0"/>
              <a:t>Подсумкова</a:t>
            </a:r>
            <a:r>
              <a:rPr lang="ru-RU" sz="2800" b="1" i="1" dirty="0" smtClean="0"/>
              <a:t> А. А. </a:t>
            </a:r>
            <a:r>
              <a:rPr lang="ru-RU" sz="2800" b="1" i="1" dirty="0"/>
              <a:t>–</a:t>
            </a:r>
            <a:r>
              <a:rPr lang="ru-RU" sz="2800" b="1" i="1" dirty="0" smtClean="0"/>
              <a:t> </a:t>
            </a:r>
            <a:r>
              <a:rPr lang="ru-RU" sz="2800" b="1" i="1" dirty="0" smtClean="0"/>
              <a:t>Электрон. </a:t>
            </a:r>
            <a:r>
              <a:rPr lang="ru-RU" sz="2800" b="1" i="1" dirty="0"/>
              <a:t>т</a:t>
            </a:r>
            <a:r>
              <a:rPr lang="ru-RU" sz="2800" b="1" i="1" dirty="0" smtClean="0"/>
              <a:t>екстовые дан. </a:t>
            </a:r>
            <a:r>
              <a:rPr lang="ru-RU" sz="2800" b="1" i="1" dirty="0"/>
              <a:t>–</a:t>
            </a:r>
            <a:r>
              <a:rPr lang="ru-RU" sz="2800" b="1" i="1" dirty="0" smtClean="0"/>
              <a:t> </a:t>
            </a:r>
            <a:r>
              <a:rPr lang="ru-RU" sz="2800" b="1" i="1" dirty="0" smtClean="0"/>
              <a:t>Москва : Форум, 2010. </a:t>
            </a:r>
            <a:r>
              <a:rPr lang="ru-RU" sz="2800" b="1" i="1" dirty="0"/>
              <a:t>–</a:t>
            </a:r>
            <a:r>
              <a:rPr lang="ru-RU" sz="2800" b="1" i="1" dirty="0" smtClean="0"/>
              <a:t> </a:t>
            </a:r>
            <a:r>
              <a:rPr lang="ru-RU" sz="2800" b="1" i="1" dirty="0" smtClean="0"/>
              <a:t>177 c. </a:t>
            </a:r>
            <a:r>
              <a:rPr lang="ru-RU" sz="2800" b="1" i="1" dirty="0"/>
              <a:t>–</a:t>
            </a:r>
            <a:r>
              <a:rPr lang="ru-RU" sz="2800" b="1" i="1" dirty="0" smtClean="0"/>
              <a:t> </a:t>
            </a:r>
            <a:r>
              <a:rPr lang="ru-RU" sz="2800" b="1" i="1" dirty="0" smtClean="0"/>
              <a:t>(ЭБС «</a:t>
            </a:r>
            <a:r>
              <a:rPr lang="ru-RU" sz="2800" b="1" i="1" dirty="0" err="1" smtClean="0"/>
              <a:t>IPRbooks</a:t>
            </a:r>
            <a:r>
              <a:rPr lang="ru-RU" sz="2800" b="1" i="1" dirty="0" smtClean="0"/>
              <a:t>», по паролю.) </a:t>
            </a:r>
            <a:r>
              <a:rPr lang="ru-RU" sz="2800" b="1" i="1" dirty="0"/>
              <a:t>–</a:t>
            </a:r>
            <a:r>
              <a:rPr lang="ru-RU" sz="2800" b="1" i="1" dirty="0" smtClean="0"/>
              <a:t>  </a:t>
            </a:r>
            <a:r>
              <a:rPr lang="ru-RU" sz="2800" b="1" i="1" dirty="0" smtClean="0"/>
              <a:t>Режим доступа : </a:t>
            </a:r>
            <a:r>
              <a:rPr lang="ru-RU" sz="2800" b="1" i="1" dirty="0" smtClean="0">
                <a:hlinkClick r:id="rId3"/>
              </a:rPr>
              <a:t>http://www.iprbookshop.ru/1207.</a:t>
            </a:r>
            <a:r>
              <a:rPr lang="ru-RU" sz="2800" b="1" i="1" dirty="0" smtClean="0"/>
              <a:t> </a:t>
            </a:r>
            <a:r>
              <a:rPr lang="ru-RU" sz="2800" b="1" i="1" dirty="0"/>
              <a:t>–</a:t>
            </a:r>
            <a:r>
              <a:rPr lang="ru-RU" sz="2800" b="1" i="1" dirty="0" smtClean="0"/>
              <a:t> </a:t>
            </a:r>
            <a:r>
              <a:rPr lang="ru-RU" sz="2800" b="1" i="1" dirty="0" err="1" smtClean="0"/>
              <a:t>Загл</a:t>
            </a:r>
            <a:r>
              <a:rPr lang="ru-RU" sz="2800" b="1" i="1" dirty="0" smtClean="0"/>
              <a:t>. с экрана.</a:t>
            </a:r>
            <a:r>
              <a:rPr lang="ru-RU" sz="2800" b="1" i="1" dirty="0"/>
              <a:t> </a:t>
            </a:r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642938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785793"/>
            <a:ext cx="7000875" cy="571519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3100" b="1" dirty="0" smtClean="0">
                <a:solidFill>
                  <a:schemeClr val="bg1"/>
                </a:solidFill>
              </a:rPr>
              <a:t>Описание документа, имеющего электронную и печатную версии</a:t>
            </a:r>
            <a:r>
              <a:rPr lang="ru-RU" sz="3100" dirty="0" smtClean="0"/>
              <a:t/>
            </a:r>
            <a:br>
              <a:rPr lang="ru-RU" sz="3100" dirty="0" smtClean="0"/>
            </a:br>
            <a:endParaRPr lang="ru-RU" sz="31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428625" y="2214563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85786" y="1997838"/>
            <a:ext cx="60722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Филиппова, </a:t>
            </a:r>
            <a:r>
              <a:rPr lang="ru-RU" sz="2800" b="1" i="1" dirty="0"/>
              <a:t>Л. Я. Создание контента (содержания) библиотечных </a:t>
            </a:r>
            <a:r>
              <a:rPr lang="ru-RU" sz="2800" b="1" i="1" dirty="0" smtClean="0"/>
              <a:t>веб–сайтов </a:t>
            </a:r>
            <a:r>
              <a:rPr lang="ru-RU" sz="2800" b="1" i="1" dirty="0"/>
              <a:t>учебных заведений (из зарубежного опыта) // Науч. и </a:t>
            </a:r>
            <a:r>
              <a:rPr lang="ru-RU" sz="2800" b="1" i="1" dirty="0" err="1"/>
              <a:t>техн</a:t>
            </a:r>
            <a:r>
              <a:rPr lang="ru-RU" sz="2800" b="1" i="1" dirty="0"/>
              <a:t>. б-ки. </a:t>
            </a:r>
            <a:r>
              <a:rPr lang="ru-RU" sz="2800" b="1" i="1" dirty="0"/>
              <a:t>– </a:t>
            </a:r>
            <a:r>
              <a:rPr lang="ru-RU" sz="2800" b="1" i="1" dirty="0"/>
              <a:t>2002. </a:t>
            </a:r>
            <a:r>
              <a:rPr lang="ru-RU" sz="2800" b="1" i="1" dirty="0"/>
              <a:t>– </a:t>
            </a:r>
            <a:r>
              <a:rPr lang="ru-RU" sz="2800" b="1" i="1" dirty="0"/>
              <a:t>№ 2. </a:t>
            </a:r>
            <a:r>
              <a:rPr lang="ru-RU" sz="2800" b="1" i="1" dirty="0"/>
              <a:t>– </a:t>
            </a:r>
            <a:r>
              <a:rPr lang="ru-RU" sz="2800" b="1" i="1" dirty="0">
                <a:solidFill>
                  <a:srgbClr val="FF0000"/>
                </a:solidFill>
              </a:rPr>
              <a:t>То же [Электронный ресурс]. </a:t>
            </a:r>
            <a:r>
              <a:rPr lang="ru-RU" sz="2800" b="1" i="1" dirty="0"/>
              <a:t>– </a:t>
            </a:r>
            <a:r>
              <a:rPr lang="ru-RU" sz="2800" b="1" i="1" dirty="0"/>
              <a:t>Режим доступа: http://www.gpntb.ru/ </a:t>
            </a:r>
            <a:r>
              <a:rPr lang="ru-RU" sz="2800" b="1" i="1" dirty="0" err="1" smtClean="0"/>
              <a:t>win</a:t>
            </a:r>
            <a:r>
              <a:rPr lang="ru-RU" sz="2800" b="1" i="1" dirty="0" smtClean="0"/>
              <a:t>/</a:t>
            </a:r>
            <a:r>
              <a:rPr lang="ru-RU" sz="2800" b="1" i="1" dirty="0" err="1" smtClean="0"/>
              <a:t>ntb</a:t>
            </a:r>
            <a:r>
              <a:rPr lang="ru-RU" sz="2800" b="1" i="1" dirty="0" smtClean="0"/>
              <a:t>/ntb2002/2/f02_10.htm </a:t>
            </a:r>
            <a:r>
              <a:rPr lang="ru-RU" sz="2800" b="1" i="1" dirty="0"/>
              <a:t>. – </a:t>
            </a:r>
            <a:r>
              <a:rPr lang="ru-RU" sz="2800" b="1" i="1" dirty="0" err="1" smtClean="0"/>
              <a:t>Загл</a:t>
            </a:r>
            <a:r>
              <a:rPr lang="ru-RU" sz="2800" b="1" i="1" dirty="0" smtClean="0"/>
              <a:t>. с экрана.</a:t>
            </a:r>
            <a:endParaRPr lang="ru-RU" sz="2800" b="1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7856" y="428625"/>
            <a:ext cx="7215188" cy="1214437"/>
          </a:xfrm>
          <a:prstGeom prst="rect">
            <a:avLst/>
          </a:prstGeom>
          <a:solidFill>
            <a:srgbClr val="920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43260" y="547509"/>
            <a:ext cx="7000875" cy="571519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alt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  <a:t>Описание официальных документов из </a:t>
            </a:r>
            <a:br>
              <a:rPr lang="ru-RU" alt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ru-RU" alt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  <a:t>СПС </a:t>
            </a:r>
            <a:r>
              <a:rPr lang="ru-RU" altLang="ru-RU" sz="3100" b="1" dirty="0" err="1">
                <a:solidFill>
                  <a:schemeClr val="bg1"/>
                </a:solidFill>
                <a:latin typeface="Trebuchet MS" panose="020B0603020202020204" pitchFamily="34" charset="0"/>
              </a:rPr>
              <a:t>КонсультантПлюс</a:t>
            </a:r>
            <a:endParaRPr lang="ru-RU" sz="3100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428625" y="2214563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32656" y="1916832"/>
            <a:ext cx="64715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eaLnBrk="1" hangingPunct="1">
              <a:buFont typeface="+mj-lt"/>
              <a:buAutoNum type="arabicPeriod"/>
            </a:pPr>
            <a:r>
              <a:rPr lang="ru-RU" altLang="ru-RU" sz="2400" b="1" i="1" dirty="0"/>
              <a:t>О связи </a:t>
            </a:r>
            <a:r>
              <a:rPr lang="en-US" altLang="ru-RU" sz="2400" b="1" i="1" dirty="0"/>
              <a:t>[</a:t>
            </a:r>
            <a:r>
              <a:rPr lang="ru-RU" altLang="ru-RU" sz="2400" b="1" i="1" dirty="0"/>
              <a:t>Электронный ресурс</a:t>
            </a:r>
            <a:r>
              <a:rPr lang="en-US" altLang="ru-RU" sz="2400" b="1" i="1" dirty="0"/>
              <a:t>]</a:t>
            </a:r>
            <a:r>
              <a:rPr lang="ru-RU" altLang="ru-RU" sz="2400" b="1" i="1" dirty="0"/>
              <a:t> : </a:t>
            </a:r>
            <a:r>
              <a:rPr lang="ru-RU" altLang="ru-RU" sz="2400" b="1" i="1" dirty="0" err="1"/>
              <a:t>федер</a:t>
            </a:r>
            <a:r>
              <a:rPr lang="ru-RU" altLang="ru-RU" sz="2400" b="1" i="1" dirty="0"/>
              <a:t>. закон РФ от 07.07.2003 г. № 126-ФЗ ( ред. от 02.03.2016 ) // СПС </a:t>
            </a:r>
            <a:r>
              <a:rPr lang="ru-RU" altLang="ru-RU" sz="2400" b="1" i="1" dirty="0" err="1"/>
              <a:t>КонсультантПлюс</a:t>
            </a:r>
            <a:r>
              <a:rPr lang="ru-RU" altLang="ru-RU" sz="2400" b="1" i="1" dirty="0"/>
              <a:t>. – </a:t>
            </a:r>
            <a:r>
              <a:rPr lang="ru-RU" altLang="ru-RU" sz="2400" b="1" i="1" dirty="0" err="1"/>
              <a:t>Загл</a:t>
            </a:r>
            <a:r>
              <a:rPr lang="ru-RU" altLang="ru-RU" sz="2400" b="1" i="1" dirty="0"/>
              <a:t>. с экрана</a:t>
            </a:r>
          </a:p>
          <a:p>
            <a:pPr marL="457200" indent="-457200" eaLnBrk="1" hangingPunct="1">
              <a:buFont typeface="+mj-lt"/>
              <a:buAutoNum type="arabicPeriod"/>
            </a:pPr>
            <a:endParaRPr lang="ru-RU" altLang="ru-RU" sz="2400" b="1" i="1" dirty="0"/>
          </a:p>
          <a:p>
            <a:pPr marL="457200" indent="-457200" eaLnBrk="1" hangingPunct="1">
              <a:buFont typeface="+mj-lt"/>
              <a:buAutoNum type="arabicPeriod"/>
            </a:pPr>
            <a:r>
              <a:rPr lang="ru-RU" altLang="ru-RU" sz="2400" b="1" i="1" dirty="0"/>
              <a:t>О связи </a:t>
            </a:r>
            <a:r>
              <a:rPr lang="en-US" altLang="ru-RU" sz="2400" b="1" i="1" dirty="0"/>
              <a:t>[</a:t>
            </a:r>
            <a:r>
              <a:rPr lang="ru-RU" altLang="ru-RU" sz="2400" b="1" i="1" dirty="0"/>
              <a:t>Электронный ресурс</a:t>
            </a:r>
            <a:r>
              <a:rPr lang="en-US" altLang="ru-RU" sz="2400" b="1" i="1" dirty="0"/>
              <a:t>]</a:t>
            </a:r>
            <a:r>
              <a:rPr lang="ru-RU" altLang="ru-RU" sz="2400" b="1" i="1" dirty="0"/>
              <a:t> : </a:t>
            </a:r>
            <a:r>
              <a:rPr lang="ru-RU" altLang="ru-RU" sz="2400" b="1" i="1" dirty="0" err="1"/>
              <a:t>федер</a:t>
            </a:r>
            <a:r>
              <a:rPr lang="ru-RU" altLang="ru-RU" sz="2400" b="1" i="1" dirty="0"/>
              <a:t>. закон РФ от 07.07.2003 г. № 126-ФЗ ( ред. от 02.03.2016). – Режим доступа: </a:t>
            </a:r>
            <a:r>
              <a:rPr lang="en-US" altLang="ru-RU" sz="2400" b="1" i="1" dirty="0">
                <a:hlinkClick r:id="rId3"/>
              </a:rPr>
              <a:t>http://base.consultant.ru/cons/cgi/online.cgi?req=doc;base=LAW;n=194751</a:t>
            </a:r>
            <a:r>
              <a:rPr lang="ru-RU" altLang="ru-RU" sz="2400" b="1" i="1" dirty="0"/>
              <a:t>. – </a:t>
            </a:r>
            <a:r>
              <a:rPr lang="ru-RU" altLang="ru-RU" sz="2400" b="1" i="1" dirty="0" err="1"/>
              <a:t>Загл</a:t>
            </a:r>
            <a:r>
              <a:rPr lang="ru-RU" altLang="ru-RU" sz="2400" b="1" i="1" dirty="0"/>
              <a:t>. с экрана.</a:t>
            </a:r>
          </a:p>
        </p:txBody>
      </p:sp>
    </p:spTree>
    <p:extLst>
      <p:ext uri="{BB962C8B-B14F-4D97-AF65-F5344CB8AC3E}">
        <p14:creationId xmlns:p14="http://schemas.microsoft.com/office/powerpoint/2010/main" val="8072179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785813"/>
            <a:ext cx="7000875" cy="5715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endParaRPr lang="ru-RU" sz="3100" b="1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428625" y="2214563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42910" y="2357430"/>
            <a:ext cx="62150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PT Serif"/>
              </a:rPr>
              <a:t>Оформление</a:t>
            </a:r>
          </a:p>
          <a:p>
            <a:pPr algn="ctr"/>
            <a:r>
              <a:rPr lang="ru-RU" sz="4000" b="1" dirty="0" smtClean="0">
                <a:latin typeface="PT Serif"/>
              </a:rPr>
              <a:t>библиографического </a:t>
            </a:r>
            <a:r>
              <a:rPr lang="ru-RU" sz="4000" b="1" dirty="0" smtClean="0">
                <a:latin typeface="PT Serif"/>
              </a:rPr>
              <a:t>списка литературы</a:t>
            </a:r>
            <a:endParaRPr lang="ru-RU" sz="4000" b="1" dirty="0" smtClean="0">
              <a:latin typeface="PT Serif"/>
            </a:endParaRPr>
          </a:p>
        </p:txBody>
      </p:sp>
    </p:spTree>
    <p:extLst>
      <p:ext uri="{BB962C8B-B14F-4D97-AF65-F5344CB8AC3E}">
        <p14:creationId xmlns:p14="http://schemas.microsoft.com/office/powerpoint/2010/main" val="41021773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332656"/>
            <a:ext cx="7141417" cy="1084982"/>
          </a:xfrm>
        </p:spPr>
        <p:txBody>
          <a:bodyPr>
            <a:normAutofit fontScale="90000"/>
          </a:bodyPr>
          <a:lstStyle/>
          <a:p>
            <a:r>
              <a:rPr lang="ru-RU" smtClean="0"/>
              <a:t/>
            </a:r>
            <a:br>
              <a:rPr lang="ru-RU" smtClean="0"/>
            </a:br>
            <a:endParaRPr lang="ru-RU" dirty="0" smtClean="0"/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23528" y="-793749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428625" y="2214563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36154" y="1442120"/>
            <a:ext cx="6912767" cy="507831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ru-RU" i="1" dirty="0" smtClean="0"/>
              <a:t>это </a:t>
            </a:r>
            <a:r>
              <a:rPr lang="ru-RU" i="1" dirty="0" smtClean="0"/>
              <a:t>органическая часть любой научно-</a:t>
            </a:r>
          </a:p>
          <a:p>
            <a:pPr algn="just">
              <a:lnSpc>
                <a:spcPct val="150000"/>
              </a:lnSpc>
            </a:pPr>
            <a:r>
              <a:rPr lang="ru-RU" i="1" dirty="0" smtClean="0"/>
              <a:t>    исследовательской работы и помещается после</a:t>
            </a:r>
          </a:p>
          <a:p>
            <a:pPr algn="just">
              <a:lnSpc>
                <a:spcPct val="150000"/>
              </a:lnSpc>
            </a:pPr>
            <a:r>
              <a:rPr lang="ru-RU" i="1" dirty="0" smtClean="0"/>
              <a:t>    основного текста работы;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ru-RU" i="1" dirty="0" smtClean="0"/>
              <a:t>позволяет автору документально подтвердить</a:t>
            </a:r>
          </a:p>
          <a:p>
            <a:pPr algn="just">
              <a:lnSpc>
                <a:spcPct val="150000"/>
              </a:lnSpc>
            </a:pPr>
            <a:r>
              <a:rPr lang="ru-RU" i="1" dirty="0" smtClean="0"/>
              <a:t>   достоверность, точность приводимых в тексте</a:t>
            </a:r>
          </a:p>
          <a:p>
            <a:pPr algn="just">
              <a:lnSpc>
                <a:spcPct val="150000"/>
              </a:lnSpc>
            </a:pPr>
            <a:r>
              <a:rPr lang="ru-RU" i="1" dirty="0" smtClean="0"/>
              <a:t>   заимствований: таблиц, иллюстраций, формул, </a:t>
            </a:r>
          </a:p>
          <a:p>
            <a:pPr algn="just">
              <a:lnSpc>
                <a:spcPct val="150000"/>
              </a:lnSpc>
            </a:pPr>
            <a:r>
              <a:rPr lang="ru-RU" i="1" dirty="0" smtClean="0"/>
              <a:t>   цитат, фактов, текстов памятников и документов;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ru-RU" i="1" dirty="0" smtClean="0"/>
              <a:t>характеризует степень изученности конкретной</a:t>
            </a:r>
          </a:p>
          <a:p>
            <a:pPr algn="just">
              <a:lnSpc>
                <a:spcPct val="150000"/>
              </a:lnSpc>
            </a:pPr>
            <a:r>
              <a:rPr lang="ru-RU" i="1" dirty="0" smtClean="0"/>
              <a:t>   проблемы автором;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ru-RU" i="1" dirty="0" smtClean="0"/>
              <a:t>представляет самостоятельную ценность как</a:t>
            </a:r>
          </a:p>
          <a:p>
            <a:pPr algn="just">
              <a:lnSpc>
                <a:spcPct val="150000"/>
              </a:lnSpc>
            </a:pPr>
            <a:r>
              <a:rPr lang="ru-RU" i="1" dirty="0" smtClean="0"/>
              <a:t>    справочный аппарат для других исследователей;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ru-RU" i="1" dirty="0" smtClean="0"/>
              <a:t>является простейшим </a:t>
            </a:r>
            <a:r>
              <a:rPr lang="ru-RU" i="1" dirty="0" smtClean="0"/>
              <a:t>библиографическим пособием.</a:t>
            </a:r>
            <a:endParaRPr lang="ru-RU" i="1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237227"/>
            <a:ext cx="7141417" cy="1200329"/>
          </a:xfrm>
          <a:prstGeom prst="rect">
            <a:avLst/>
          </a:prstGeom>
          <a:solidFill>
            <a:srgbClr val="92005E"/>
          </a:solidFill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chemeClr val="bg1"/>
              </a:solidFill>
              <a:latin typeface="Trebuchet MS" panose="020B0603020202020204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Библиографический </a:t>
            </a:r>
            <a:r>
              <a:rPr lang="ru-RU" sz="2400" b="1" dirty="0">
                <a:solidFill>
                  <a:schemeClr val="bg1"/>
                </a:solidFill>
                <a:latin typeface="Trebuchet MS" panose="020B0603020202020204" pitchFamily="34" charset="0"/>
              </a:rPr>
              <a:t>список </a:t>
            </a:r>
            <a:r>
              <a:rPr lang="ru-RU" sz="2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литературы:</a:t>
            </a:r>
          </a:p>
          <a:p>
            <a:pPr algn="ctr"/>
            <a:endParaRPr lang="ru-RU" sz="2400" b="1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1773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779096" cy="1143000"/>
          </a:xfrm>
          <a:prstGeom prst="rect">
            <a:avLst/>
          </a:prstGeom>
          <a:solidFill>
            <a:srgbClr val="820054"/>
          </a:solidFill>
          <a:ln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b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  <a:t>Выбор заглавия списка</a:t>
            </a:r>
            <a:r>
              <a:rPr lang="ru-RU" sz="3100" b="1" i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  <a:t/>
            </a:r>
            <a:br>
              <a:rPr lang="ru-RU" sz="3100" b="1" i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</a:br>
            <a:r>
              <a:rPr lang="ru-RU" sz="3100" b="1" i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  <a:t/>
            </a:r>
            <a:br>
              <a:rPr lang="ru-RU" sz="3100" b="1" i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ru-RU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428625" y="2214563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2000250"/>
            <a:ext cx="6336704" cy="4044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2000" b="1" i="1" u="sng" dirty="0">
                <a:ea typeface="Calibri" panose="020F0502020204030204" pitchFamily="34" charset="0"/>
                <a:cs typeface="Times New Roman" panose="02020603050405020304" pitchFamily="18" charset="0"/>
              </a:rPr>
              <a:t>Литература (Библиографический список)</a:t>
            </a:r>
            <a:r>
              <a:rPr lang="ru-RU" sz="2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sz="2000" i="1" dirty="0">
                <a:ea typeface="Calibri" panose="020F0502020204030204" pitchFamily="34" charset="0"/>
                <a:cs typeface="Times New Roman" panose="02020603050405020304" pitchFamily="18" charset="0"/>
              </a:rPr>
              <a:t>если включается вся </a:t>
            </a:r>
            <a:r>
              <a:rPr lang="ru-RU" sz="2000" i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изученная автором </a:t>
            </a:r>
            <a:r>
              <a:rPr lang="ru-RU" sz="2000" i="1" dirty="0">
                <a:ea typeface="Calibri" panose="020F0502020204030204" pitchFamily="34" charset="0"/>
                <a:cs typeface="Times New Roman" panose="02020603050405020304" pitchFamily="18" charset="0"/>
              </a:rPr>
              <a:t>литература, независимо от того, использовалась она в работе или нет.</a:t>
            </a: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2000" b="1" i="1" u="sng" dirty="0">
                <a:ea typeface="Calibri" panose="020F0502020204030204" pitchFamily="34" charset="0"/>
                <a:cs typeface="Times New Roman" panose="02020603050405020304" pitchFamily="18" charset="0"/>
              </a:rPr>
              <a:t> Список использованной </a:t>
            </a:r>
            <a:r>
              <a:rPr lang="ru-RU" sz="2000" b="1" i="1" u="sng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литературы</a:t>
            </a:r>
            <a:r>
              <a:rPr lang="ru-RU" sz="2000" b="1" i="1" u="sng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ru-RU" sz="2000" b="1" i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если </a:t>
            </a:r>
            <a:r>
              <a:rPr lang="ru-RU" sz="2000" i="1" dirty="0">
                <a:ea typeface="Calibri" panose="020F0502020204030204" pitchFamily="34" charset="0"/>
                <a:cs typeface="Times New Roman" panose="02020603050405020304" pitchFamily="18" charset="0"/>
              </a:rPr>
              <a:t>включается только та литература, которая анализировалась или использовалась в тексте в виде заимствований.</a:t>
            </a: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sz="2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u="sng" dirty="0">
                <a:ea typeface="Calibri" panose="020F0502020204030204" pitchFamily="34" charset="0"/>
                <a:cs typeface="Times New Roman" panose="02020603050405020304" pitchFamily="18" charset="0"/>
              </a:rPr>
              <a:t>Список использованных источников и литературы</a:t>
            </a:r>
            <a:r>
              <a:rPr lang="ru-RU" sz="2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sz="2000" i="1" dirty="0">
                <a:ea typeface="Calibri" panose="020F0502020204030204" pitchFamily="34" charset="0"/>
                <a:cs typeface="Times New Roman" panose="02020603050405020304" pitchFamily="18" charset="0"/>
              </a:rPr>
              <a:t>если включаются, кроме изученной литературы, и источники (памятники литературы, документы и т.д.).</a:t>
            </a:r>
            <a:endParaRPr lang="ru-RU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1773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779096" cy="1143000"/>
          </a:xfrm>
          <a:prstGeom prst="rect">
            <a:avLst/>
          </a:prstGeom>
          <a:solidFill>
            <a:srgbClr val="820054"/>
          </a:solidFill>
          <a:ln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b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  <a:t>Расположение литературы в списке</a:t>
            </a:r>
            <a:r>
              <a:rPr lang="ru-RU" sz="3100" b="1" i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  <a:t/>
            </a:r>
            <a:br>
              <a:rPr lang="ru-RU" sz="3100" b="1" i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</a:br>
            <a:r>
              <a:rPr lang="ru-RU" sz="3100" b="1" i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  <a:t/>
            </a:r>
            <a:br>
              <a:rPr lang="ru-RU" sz="3100" b="1" i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ru-RU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428625" y="2214563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2000250"/>
            <a:ext cx="6336704" cy="3569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2800" dirty="0" smtClean="0"/>
              <a:t>алфавитное;</a:t>
            </a:r>
            <a:endParaRPr lang="ru-RU" sz="2800" dirty="0"/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2800" dirty="0" smtClean="0"/>
              <a:t>систематическое;</a:t>
            </a:r>
            <a:endParaRPr lang="ru-RU" sz="2800" dirty="0"/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2800" dirty="0"/>
              <a:t>по главам работы;</a:t>
            </a: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2800" dirty="0" smtClean="0"/>
              <a:t>хронологическое;</a:t>
            </a:r>
            <a:endParaRPr lang="ru-RU" sz="2800" dirty="0"/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2800" dirty="0"/>
              <a:t>по видам источников;</a:t>
            </a: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ru-RU" sz="2800" dirty="0"/>
              <a:t>в порядке упоминания литературы в тексте.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endParaRPr lang="ru-RU" sz="28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617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779096" cy="1143000"/>
          </a:xfrm>
          <a:prstGeom prst="rect">
            <a:avLst/>
          </a:prstGeom>
          <a:solidFill>
            <a:srgbClr val="820054"/>
          </a:solidFill>
          <a:ln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  <a:t>Алфавитное расположение</a:t>
            </a:r>
            <a: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ru-RU" sz="3100" b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  <a:t/>
            </a:r>
            <a:br>
              <a:rPr lang="ru-RU" sz="3100" b="1" dirty="0" smtClean="0">
                <a:solidFill>
                  <a:schemeClr val="bg1"/>
                </a:solidFill>
                <a:latin typeface="Trebuchet MS" panose="020B0603020202020204" pitchFamily="34" charset="0"/>
                <a:cs typeface="Arial" pitchFamily="34" charset="0"/>
              </a:rPr>
            </a:br>
            <a:endParaRPr lang="ru-RU" sz="3100" dirty="0" smtClean="0">
              <a:solidFill>
                <a:schemeClr val="bg1"/>
              </a:solidFill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524024" y="2251836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2000250"/>
            <a:ext cx="6336704" cy="4246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1" dirty="0"/>
              <a:t>По фамилиям авторов, заглавиям книг и статей, если фамилия автора не указана.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1" dirty="0"/>
              <a:t>Алфавитный способ можно использовать, когда список составляется по узкому вопросу или когда число названий невелико.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1" dirty="0"/>
              <a:t>В начало алфавитного списка можно вынести, если таковые имеются, официальные документы.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endParaRPr lang="ru-RU" sz="2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8694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779096" cy="1143000"/>
          </a:xfrm>
          <a:prstGeom prst="rect">
            <a:avLst/>
          </a:prstGeom>
          <a:solidFill>
            <a:srgbClr val="820054"/>
          </a:solidFill>
          <a:ln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Систематическое </a:t>
            </a:r>
            <a:r>
              <a:rPr 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  <a:t>расположение</a:t>
            </a:r>
            <a: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endParaRPr lang="ru-RU" sz="3100" dirty="0" smtClean="0">
              <a:solidFill>
                <a:schemeClr val="bg1"/>
              </a:solidFill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1018951" y="2400210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2000250"/>
            <a:ext cx="6336704" cy="411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1" dirty="0"/>
              <a:t>Все книги, статьи и другие материалы подбираются по отраслям знаний, отдельным вопросам, темам в логическом соподчинении отдельных рубрик.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1" dirty="0"/>
              <a:t>В начале списка указывается литература общего характера, охватывающая широкий круг вопросов, а затем следует материал по отдельным темам, вопросам.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916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779096" cy="1143000"/>
          </a:xfrm>
          <a:prstGeom prst="rect">
            <a:avLst/>
          </a:prstGeom>
          <a:solidFill>
            <a:srgbClr val="820054"/>
          </a:solidFill>
          <a:ln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  <a:t>Расположение по главам работы</a:t>
            </a:r>
            <a: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endParaRPr lang="ru-RU" sz="3100" dirty="0" smtClean="0">
              <a:solidFill>
                <a:schemeClr val="bg1"/>
              </a:solidFill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1018951" y="2400210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57201" y="2132856"/>
            <a:ext cx="6419056" cy="225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i="1" dirty="0"/>
              <a:t>Близко к систематическому расположению.</a:t>
            </a:r>
          </a:p>
          <a:p>
            <a:pPr algn="just">
              <a:lnSpc>
                <a:spcPct val="150000"/>
              </a:lnSpc>
            </a:pPr>
            <a:r>
              <a:rPr lang="ru-RU" sz="2000" b="1" i="1" dirty="0"/>
              <a:t>В начале указывается литература общего характера, имеющая отношение ко всей теме, затем по главам.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endParaRPr lang="ru-RU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0422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779096" cy="1143000"/>
          </a:xfrm>
          <a:prstGeom prst="rect">
            <a:avLst/>
          </a:prstGeom>
          <a:solidFill>
            <a:srgbClr val="820054"/>
          </a:solidFill>
          <a:ln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  <a:t>Хронологическое расположение</a:t>
            </a:r>
            <a: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endParaRPr lang="ru-RU" sz="3100" dirty="0" smtClean="0">
              <a:solidFill>
                <a:schemeClr val="bg1"/>
              </a:solidFill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1018951" y="2400210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57201" y="2132856"/>
            <a:ext cx="6419056" cy="411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1" dirty="0"/>
              <a:t>В порядке хронологии (прямой или обратной) опубликования документов.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1" dirty="0"/>
              <a:t>Используется для работ по истории науки, истории изучения какого-либо вопроса, в работах, посвященных деятельности определенного лица.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1" dirty="0"/>
              <a:t>В хронологическом порядке часто подбираются произведения одного автора.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endParaRPr lang="ru-RU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6298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779096" cy="1143000"/>
          </a:xfrm>
          <a:prstGeom prst="rect">
            <a:avLst/>
          </a:prstGeom>
          <a:solidFill>
            <a:srgbClr val="820054"/>
          </a:solidFill>
          <a:ln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  <a:t>Расположение по видам источников</a:t>
            </a:r>
            <a: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endParaRPr lang="ru-RU" sz="3100" dirty="0" smtClean="0">
              <a:solidFill>
                <a:schemeClr val="bg1"/>
              </a:solidFill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1018951" y="2400210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57201" y="1628800"/>
            <a:ext cx="641905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/>
              <a:t>Все </a:t>
            </a:r>
            <a:r>
              <a:rPr lang="ru-RU" sz="2000" b="1" i="1" dirty="0"/>
              <a:t>документы делятся на группы: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i="1" dirty="0"/>
              <a:t> </a:t>
            </a:r>
            <a:r>
              <a:rPr lang="ru-RU" sz="2000" b="1" i="1" u="sng" dirty="0"/>
              <a:t>документы, </a:t>
            </a:r>
            <a:r>
              <a:rPr lang="ru-RU" sz="2000" b="1" i="1" dirty="0"/>
              <a:t>формирующие методологическую базу исследования;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i="1" u="sng" dirty="0"/>
              <a:t>официальные документы</a:t>
            </a:r>
            <a:r>
              <a:rPr lang="ru-RU" sz="2000" b="1" i="1" dirty="0"/>
              <a:t>: конституция; законодательные материалы; тематические сборники таких документов; программы, уставы, материалы съездов партий; документы и материалы зарубежных партий;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i="1" u="sng" dirty="0"/>
              <a:t>документальные материалы</a:t>
            </a:r>
            <a:r>
              <a:rPr lang="ru-RU" sz="2000" b="1" i="1" dirty="0"/>
              <a:t>, составляющие </a:t>
            </a:r>
            <a:r>
              <a:rPr lang="ru-RU" sz="2000" b="1" i="1" dirty="0" err="1"/>
              <a:t>источниковую</a:t>
            </a:r>
            <a:r>
              <a:rPr lang="ru-RU" sz="2000" b="1" i="1" dirty="0"/>
              <a:t> базу в хронологическом порядке;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i="1" u="sng" dirty="0"/>
              <a:t>перечень отечественной и зарубежной литературы </a:t>
            </a:r>
            <a:r>
              <a:rPr lang="ru-RU" sz="2000" b="1" i="1" dirty="0"/>
              <a:t>по теме по алфавиту того языка, на котором дается библиографическое описание документа</a:t>
            </a:r>
            <a:r>
              <a:rPr lang="ru-RU" sz="2000" b="1" i="1" dirty="0" smtClean="0"/>
              <a:t>.</a:t>
            </a:r>
            <a:endParaRPr lang="ru-RU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5373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779096" cy="1143000"/>
          </a:xfrm>
          <a:prstGeom prst="rect">
            <a:avLst/>
          </a:prstGeom>
          <a:solidFill>
            <a:srgbClr val="820054"/>
          </a:solidFill>
          <a:ln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  <a:t>Расположение в порядке упоминания литературы в тексте</a:t>
            </a:r>
            <a: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endParaRPr lang="ru-RU" sz="3100" dirty="0" smtClean="0">
              <a:solidFill>
                <a:schemeClr val="bg1"/>
              </a:solidFill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1018951" y="2400210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57201" y="1628800"/>
            <a:ext cx="670708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i="1" dirty="0" smtClean="0"/>
          </a:p>
          <a:p>
            <a:endParaRPr lang="ru-RU" sz="2000" b="1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i="1" dirty="0" smtClean="0"/>
              <a:t>Применяется </a:t>
            </a:r>
            <a:r>
              <a:rPr lang="ru-RU" sz="2000" b="1" i="1" dirty="0"/>
              <a:t>в авторефератах диссертаций, статьях, тезисах докладов и др.</a:t>
            </a:r>
          </a:p>
          <a:p>
            <a:endParaRPr lang="ru-RU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92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1521" y="274638"/>
            <a:ext cx="6984775" cy="1143000"/>
          </a:xfrm>
          <a:prstGeom prst="rect">
            <a:avLst/>
          </a:prstGeom>
          <a:solidFill>
            <a:srgbClr val="820054"/>
          </a:solidFill>
          <a:ln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b="1" dirty="0">
                <a:solidFill>
                  <a:schemeClr val="bg1"/>
                </a:solidFill>
                <a:latin typeface="Trebuchet MS" panose="020B0603020202020204" pitchFamily="34" charset="0"/>
              </a:rPr>
              <a:t>Список использованных источников и литературы</a:t>
            </a:r>
            <a: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ru-RU" sz="3100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endParaRPr lang="ru-RU" sz="3100" dirty="0" smtClean="0">
              <a:solidFill>
                <a:schemeClr val="bg1"/>
              </a:solidFill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2286000" y="3000375"/>
            <a:ext cx="112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29" name="Прямоугольник 8"/>
          <p:cNvSpPr>
            <a:spLocks noChangeArrowheads="1"/>
          </p:cNvSpPr>
          <p:nvPr/>
        </p:nvSpPr>
        <p:spPr bwMode="auto">
          <a:xfrm>
            <a:off x="3000375" y="2000250"/>
            <a:ext cx="61436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  <a:p>
            <a:pPr algn="ctr">
              <a:lnSpc>
                <a:spcPct val="110000"/>
              </a:lnSpc>
            </a:pPr>
            <a:endParaRPr lang="ru-RU" sz="2400" b="1"/>
          </a:p>
        </p:txBody>
      </p:sp>
      <p:sp>
        <p:nvSpPr>
          <p:cNvPr id="26630" name="Прямоугольник 10"/>
          <p:cNvSpPr>
            <a:spLocks noChangeArrowheads="1"/>
          </p:cNvSpPr>
          <p:nvPr/>
        </p:nvSpPr>
        <p:spPr bwMode="auto">
          <a:xfrm>
            <a:off x="1018951" y="2400210"/>
            <a:ext cx="6643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pPr algn="just"/>
            <a:endParaRPr lang="ru-RU" sz="2400" b="1" i="1" dirty="0"/>
          </a:p>
          <a:p>
            <a:pPr algn="just"/>
            <a:endParaRPr lang="ru-RU" sz="2400" b="1" i="1" dirty="0"/>
          </a:p>
        </p:txBody>
      </p:sp>
      <p:sp>
        <p:nvSpPr>
          <p:cNvPr id="26631" name="Прямоугольник 7"/>
          <p:cNvSpPr>
            <a:spLocks noChangeArrowheads="1"/>
          </p:cNvSpPr>
          <p:nvPr/>
        </p:nvSpPr>
        <p:spPr bwMode="auto">
          <a:xfrm>
            <a:off x="4857750" y="2500313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4143375" y="2857500"/>
            <a:ext cx="6072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1521" y="1628800"/>
            <a:ext cx="69127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1</a:t>
            </a:r>
            <a:r>
              <a:rPr lang="ru-RU" sz="2000" b="1" dirty="0">
                <a:solidFill>
                  <a:srgbClr val="C00000"/>
                </a:solidFill>
              </a:rPr>
              <a:t>. </a:t>
            </a:r>
            <a:r>
              <a:rPr lang="ru-RU" sz="2000" b="1" i="1" dirty="0">
                <a:solidFill>
                  <a:srgbClr val="C00000"/>
                </a:solidFill>
              </a:rPr>
              <a:t>О реорганизации Российской корпорации </a:t>
            </a:r>
            <a:r>
              <a:rPr lang="ru-RU" sz="2000" b="1" i="1" dirty="0" err="1">
                <a:solidFill>
                  <a:srgbClr val="C00000"/>
                </a:solidFill>
              </a:rPr>
              <a:t>нанотехнологий</a:t>
            </a:r>
            <a:r>
              <a:rPr lang="ru-RU" sz="2000" b="1" i="1" dirty="0">
                <a:solidFill>
                  <a:srgbClr val="C00000"/>
                </a:solidFill>
              </a:rPr>
              <a:t> : </a:t>
            </a:r>
            <a:r>
              <a:rPr lang="ru-RU" sz="2000" b="1" i="1" dirty="0" err="1">
                <a:solidFill>
                  <a:srgbClr val="C00000"/>
                </a:solidFill>
              </a:rPr>
              <a:t>федер</a:t>
            </a:r>
            <a:r>
              <a:rPr lang="ru-RU" sz="2000" b="1" i="1" dirty="0">
                <a:solidFill>
                  <a:srgbClr val="C00000"/>
                </a:solidFill>
              </a:rPr>
              <a:t>. закон РФ от 27 июля 2010 г. № 211-ФЗ // Рос. газ. – 2010. – 30 июля. </a:t>
            </a:r>
          </a:p>
          <a:p>
            <a:r>
              <a:rPr lang="ru-RU" sz="2000" b="1" i="1" dirty="0"/>
              <a:t>2. </a:t>
            </a:r>
            <a:r>
              <a:rPr lang="ru-RU" sz="2000" b="1" i="1" dirty="0" err="1"/>
              <a:t>Бодин</a:t>
            </a:r>
            <a:r>
              <a:rPr lang="ru-RU" sz="2000" b="1" i="1" dirty="0"/>
              <a:t>, А. П. Электроустановки потребителей : справочник / А. П. </a:t>
            </a:r>
            <a:r>
              <a:rPr lang="ru-RU" sz="2000" b="1" i="1" dirty="0" err="1"/>
              <a:t>Бодин</a:t>
            </a:r>
            <a:r>
              <a:rPr lang="ru-RU" sz="2000" b="1" i="1" dirty="0"/>
              <a:t>, Ф. Ю. Пятаков. – Москва : </a:t>
            </a:r>
            <a:r>
              <a:rPr lang="ru-RU" sz="2000" b="1" i="1" dirty="0" err="1"/>
              <a:t>Энергосервис</a:t>
            </a:r>
            <a:r>
              <a:rPr lang="ru-RU" sz="2000" b="1" i="1" dirty="0"/>
              <a:t>, 2006. – 616 с.</a:t>
            </a:r>
          </a:p>
          <a:p>
            <a:r>
              <a:rPr lang="ru-RU" sz="2000" b="1" i="1" dirty="0"/>
              <a:t>3. Головин, Ю. И. Введение в </a:t>
            </a:r>
            <a:r>
              <a:rPr lang="ru-RU" sz="2000" b="1" i="1" dirty="0" err="1"/>
              <a:t>нанотехнику</a:t>
            </a:r>
            <a:r>
              <a:rPr lang="ru-RU" sz="2000" b="1" i="1" dirty="0"/>
              <a:t> / Ю. И. Головин. – Москва : Машиностроение, 2007. – 496 с. </a:t>
            </a:r>
          </a:p>
          <a:p>
            <a:r>
              <a:rPr lang="ru-RU" sz="2000" b="1" i="1" dirty="0"/>
              <a:t>4. Маслов, А. Р. Развитие высокоэффективных технологий в машиностроении / А. Р. Маслов. – Москва : ИТО, 2008. – 222 с.</a:t>
            </a:r>
          </a:p>
          <a:p>
            <a:r>
              <a:rPr lang="ru-RU" sz="2000" b="1" i="1" dirty="0"/>
              <a:t>5. </a:t>
            </a:r>
            <a:r>
              <a:rPr lang="ru-RU" sz="2000" b="1" i="1" dirty="0" err="1"/>
              <a:t>Уразаев</a:t>
            </a:r>
            <a:r>
              <a:rPr lang="ru-RU" sz="2000" b="1" i="1" dirty="0"/>
              <a:t>, В. Г. ТРИЗ в электронике / В. Г. </a:t>
            </a:r>
            <a:r>
              <a:rPr lang="ru-RU" sz="2000" b="1" i="1" dirty="0" err="1"/>
              <a:t>Уразаев</a:t>
            </a:r>
            <a:r>
              <a:rPr lang="ru-RU" sz="2000" b="1" i="1" dirty="0"/>
              <a:t>. – Москва : </a:t>
            </a:r>
            <a:r>
              <a:rPr lang="ru-RU" sz="2000" b="1" i="1" dirty="0" err="1"/>
              <a:t>Техносфера</a:t>
            </a:r>
            <a:r>
              <a:rPr lang="ru-RU" sz="2000" b="1" i="1" dirty="0"/>
              <a:t>, 2006. – 320 с</a:t>
            </a:r>
            <a:r>
              <a:rPr lang="ru-RU" sz="2000" b="1" i="1" dirty="0" smtClean="0"/>
              <a:t>.</a:t>
            </a:r>
            <a:endParaRPr lang="ru-RU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4814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latin typeface="PT Serif"/>
              </a:rPr>
              <a:t>Практические задания</a:t>
            </a:r>
            <a:endParaRPr lang="ru-RU" dirty="0">
              <a:latin typeface="PT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atin typeface="PT Serif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29868" t="10938" r="33236" b="12500"/>
          <a:stretch>
            <a:fillRect/>
          </a:stretch>
        </p:blipFill>
        <p:spPr bwMode="auto">
          <a:xfrm>
            <a:off x="4427984" y="980728"/>
            <a:ext cx="3816424" cy="5013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http://www.iprbookshop.ru/assets/images/88/small/5-89353-098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980728"/>
            <a:ext cx="3649092" cy="5019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atin typeface="PT Serif"/>
            </a:endParaRPr>
          </a:p>
        </p:txBody>
      </p:sp>
      <p:pic>
        <p:nvPicPr>
          <p:cNvPr id="86018" name="Picture 2" descr="http://www.iprbookshop.ru/assets/images/academ/small/978-5-8291-1330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212" y="836712"/>
            <a:ext cx="3433152" cy="5184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3" cstate="print"/>
          <a:srcRect l="31354" t="10794" r="35270" b="10054"/>
          <a:stretch>
            <a:fillRect/>
          </a:stretch>
        </p:blipFill>
        <p:spPr bwMode="auto">
          <a:xfrm>
            <a:off x="4211960" y="836712"/>
            <a:ext cx="3777334" cy="5184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atin typeface="PT Serif"/>
            </a:endParaRPr>
          </a:p>
        </p:txBody>
      </p:sp>
      <p:pic>
        <p:nvPicPr>
          <p:cNvPr id="87044" name="Picture 4"/>
          <p:cNvPicPr>
            <a:picLocks noChangeAspect="1" noChangeArrowheads="1"/>
          </p:cNvPicPr>
          <p:nvPr/>
        </p:nvPicPr>
        <p:blipFill>
          <a:blip r:embed="rId2" cstate="print"/>
          <a:srcRect l="33044" t="20715" r="37011" b="9748"/>
          <a:stretch>
            <a:fillRect/>
          </a:stretch>
        </p:blipFill>
        <p:spPr bwMode="auto">
          <a:xfrm>
            <a:off x="4355976" y="1268759"/>
            <a:ext cx="3240360" cy="4464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7046" name="Picture 6" descr="http://www.iprbookshop.ru/assets/images/rosnou/small/978-5-89789-089-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268759"/>
            <a:ext cx="3073916" cy="4464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6381328"/>
            <a:ext cx="3600400" cy="216024"/>
          </a:xfrm>
          <a:solidFill>
            <a:schemeClr val="accent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endParaRPr lang="ru-RU" u="sng" dirty="0">
              <a:latin typeface="PT Serif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548680"/>
            <a:ext cx="5112568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Найдите ошибки в библиографическом описании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1772816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 err="1" smtClean="0"/>
              <a:t>Граник</a:t>
            </a:r>
            <a:r>
              <a:rPr lang="ru-RU" sz="3600" i="1" dirty="0" smtClean="0"/>
              <a:t> Г.Г., Бондаренко С.М. и др. Когда книга учит / Г.Г. </a:t>
            </a:r>
            <a:r>
              <a:rPr lang="ru-RU" sz="3600" i="1" dirty="0" err="1" smtClean="0"/>
              <a:t>Граник</a:t>
            </a:r>
            <a:r>
              <a:rPr lang="ru-RU" sz="3600" i="1" dirty="0" smtClean="0"/>
              <a:t>, С.М. Бондаренко, Л.А. Концевая. – М.: Педагогика. – 1988. – 256 с.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Найдите ошибки в библиографическом описании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1772816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 smtClean="0"/>
              <a:t>Русский язык в школе. – №2. – 2002. – 39–41 с. // </a:t>
            </a:r>
            <a:r>
              <a:rPr lang="ru-RU" sz="3600" i="1" dirty="0" err="1" smtClean="0"/>
              <a:t>Коротаева</a:t>
            </a:r>
            <a:r>
              <a:rPr lang="ru-RU" sz="3600" i="1" dirty="0" smtClean="0"/>
              <a:t> Е.В. Пространство и время учебного общения.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Найдите ошибки в библиографическом описании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1772816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 smtClean="0"/>
              <a:t>Актуальные проблемы дифференцированного обучения: под ред. Рогожиной О.Н. – Минск: Нар. </a:t>
            </a:r>
            <a:r>
              <a:rPr lang="ru-RU" sz="3600" i="1" dirty="0" err="1" smtClean="0"/>
              <a:t>асвета</a:t>
            </a:r>
            <a:r>
              <a:rPr lang="ru-RU" sz="3600" i="1" dirty="0" smtClean="0"/>
              <a:t>, 1992. – 194 с.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Рекомендуем</a:t>
            </a:r>
            <a:endParaRPr lang="ru-RU" sz="3200" b="1" dirty="0"/>
          </a:p>
        </p:txBody>
      </p:sp>
      <p:pic>
        <p:nvPicPr>
          <p:cNvPr id="2050" name="Picture 2" descr="http://rudocs.exdat.com/data/11/10868/10868_html_16b9dba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527268"/>
            <a:ext cx="3240360" cy="4957751"/>
          </a:xfrm>
          <a:prstGeom prst="rect">
            <a:avLst/>
          </a:prstGeom>
          <a:noFill/>
        </p:spPr>
      </p:pic>
      <p:pic>
        <p:nvPicPr>
          <p:cNvPr id="2052" name="Picture 4" descr="http://avdeevkalib.ru/imagis/vyp-4-bibliograficheskoe-opisanie-dokumenta-semioticheskiy-podhod-savina-i-a-savina-i-a--80639-larg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3132" y="1556792"/>
            <a:ext cx="3399009" cy="489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2035</TotalTime>
  <Words>3033</Words>
  <Application>Microsoft Office PowerPoint</Application>
  <PresentationFormat>Экран (4:3)</PresentationFormat>
  <Paragraphs>391</Paragraphs>
  <Slides>71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71</vt:i4>
      </vt:variant>
    </vt:vector>
  </HeadingPairs>
  <TitlesOfParts>
    <vt:vector size="81" baseType="lpstr">
      <vt:lpstr>Arial</vt:lpstr>
      <vt:lpstr>Calibri</vt:lpstr>
      <vt:lpstr>PF BeauSans Pro</vt:lpstr>
      <vt:lpstr>PT Sans</vt:lpstr>
      <vt:lpstr>PT Serif</vt:lpstr>
      <vt:lpstr>Times New Roman</vt:lpstr>
      <vt:lpstr>Traditional Arabic</vt:lpstr>
      <vt:lpstr>Trebuchet MS</vt:lpstr>
      <vt:lpstr>Wingdings</vt:lpstr>
      <vt:lpstr>Тема Office</vt:lpstr>
      <vt:lpstr>Библиографическое описание документа</vt:lpstr>
      <vt:lpstr>Библиографическое описание документа</vt:lpstr>
      <vt:lpstr>       «Нормы библиографического описания составляют собой, так сказать, красу научного этикета. Их соблюдение указывает на привычку к науке, а их нарушение выявляет выскочку и неуча и нередко бросает позорящую тень на работу, казалось бы, приличную на первый взгляд…»                                                                           Умберто Эко  </vt:lpstr>
      <vt:lpstr>Презентация PowerPoint</vt:lpstr>
      <vt:lpstr>Стандарты по библиографическому описанию </vt:lpstr>
      <vt:lpstr>Библиографическое описание – это основная часть библиографической записи</vt:lpstr>
      <vt:lpstr>Презентация PowerPoint</vt:lpstr>
      <vt:lpstr>Презентация PowerPoint</vt:lpstr>
      <vt:lpstr>Презентация PowerPoint</vt:lpstr>
      <vt:lpstr>Титульный лист книги с указанием областей и элементов библиографического описания</vt:lpstr>
      <vt:lpstr>Обязательные элементы библиографического описания и предшествующие им знаки предписанной пунктуации </vt:lpstr>
      <vt:lpstr>Презентация PowerPoint</vt:lpstr>
      <vt:lpstr> Краткая схема библиографического описания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 Описание книги одного автора</vt:lpstr>
      <vt:lpstr> Описание книги двух авторов</vt:lpstr>
      <vt:lpstr> Описание книги трех авторов</vt:lpstr>
      <vt:lpstr> Описание книги четырех и более авторов</vt:lpstr>
      <vt:lpstr>Описание книги, не  имеющей индивидуальных авторов</vt:lpstr>
      <vt:lpstr>Описание книги, не имеющей индивидуальных авторов</vt:lpstr>
      <vt:lpstr>Описание многотомного издания</vt:lpstr>
      <vt:lpstr>Описание многотомного издания (сводное)</vt:lpstr>
      <vt:lpstr>Описание одного тома многотомного издания</vt:lpstr>
      <vt:lpstr>Описание одного тома многотомного издания, имеющего частное название</vt:lpstr>
      <vt:lpstr>Описание нормативных документов запись под заголовком</vt:lpstr>
      <vt:lpstr>Описание нормативных документов запись под заглавием</vt:lpstr>
      <vt:lpstr>Описание стандартов запись под заголовком</vt:lpstr>
      <vt:lpstr>Описание неопубликованных документов Автореферат</vt:lpstr>
      <vt:lpstr>Аналитическое библиографическое описание</vt:lpstr>
      <vt:lpstr> Схема аналитического описания</vt:lpstr>
      <vt:lpstr> Описание статьи из журнала</vt:lpstr>
      <vt:lpstr> Описание статьи из журнала</vt:lpstr>
      <vt:lpstr> Описание статьи из газеты</vt:lpstr>
      <vt:lpstr> Описание нормативно-правового документа, опубликованного в периодическом издании</vt:lpstr>
      <vt:lpstr> Интервью, беседы  </vt:lpstr>
      <vt:lpstr>Описание статьи из отдельного тома многотомного сборника статей разных авторов</vt:lpstr>
      <vt:lpstr>Описание статьи из энциклопедии</vt:lpstr>
      <vt:lpstr>Описание статьи из энциклопедии </vt:lpstr>
      <vt:lpstr> Рецензии</vt:lpstr>
      <vt:lpstr> Библиографическое описание электронных ресурсов регламентируется стандартом:</vt:lpstr>
      <vt:lpstr>Библиографическое описание электронного ресурса локального доступа (на диске)</vt:lpstr>
      <vt:lpstr>Ресурсы удаленного доступа: электронная статья</vt:lpstr>
      <vt:lpstr>Ресурсы удаленного доступа: электронный журнал</vt:lpstr>
      <vt:lpstr> Библиографическое описание электронных ресурсов удаленного доступа  (из Интернета) </vt:lpstr>
      <vt:lpstr> Библиографическое описание электронных ресурсов удаленного доступа  (из Интернета) </vt:lpstr>
      <vt:lpstr> Библиографическое описание электронных книг из электронных библиотечных систем </vt:lpstr>
      <vt:lpstr> Описание документа, имеющего электронную и печатную версии </vt:lpstr>
      <vt:lpstr> Описание официальных документов из  СПС КонсультантПлюс</vt:lpstr>
      <vt:lpstr> </vt:lpstr>
      <vt:lpstr> </vt:lpstr>
      <vt:lpstr>    Выбор заглавия списка   </vt:lpstr>
      <vt:lpstr>    Расположение литературы в списке   </vt:lpstr>
      <vt:lpstr>    Алфавитное расположение  </vt:lpstr>
      <vt:lpstr>  Систематическое расположение </vt:lpstr>
      <vt:lpstr>  Расположение по главам работы </vt:lpstr>
      <vt:lpstr>  Хронологическое расположение </vt:lpstr>
      <vt:lpstr>  Расположение по видам источников  </vt:lpstr>
      <vt:lpstr>  Расположение в порядке упоминания литературы в тексте </vt:lpstr>
      <vt:lpstr>  Список использованных источников и литературы </vt:lpstr>
      <vt:lpstr>        Практические задания</vt:lpstr>
      <vt:lpstr>        </vt:lpstr>
      <vt:lpstr>        </vt:lpstr>
      <vt:lpstr>        </vt:lpstr>
      <vt:lpstr>        </vt:lpstr>
      <vt:lpstr>Найдите ошибки в библиографическом описании</vt:lpstr>
      <vt:lpstr>Найдите ошибки в библиографическом описании</vt:lpstr>
      <vt:lpstr>Найдите ошибки в библиографическом описании</vt:lpstr>
      <vt:lpstr>Рекомендуем</vt:lpstr>
    </vt:vector>
  </TitlesOfParts>
  <Company>Magic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Институт гражданской активности</dc:title>
  <dc:creator>DEN</dc:creator>
  <cp:lastModifiedBy>Ганошина Людмила Николаевна</cp:lastModifiedBy>
  <cp:revision>181</cp:revision>
  <dcterms:created xsi:type="dcterms:W3CDTF">2007-05-17T16:52:38Z</dcterms:created>
  <dcterms:modified xsi:type="dcterms:W3CDTF">2016-04-15T08:16:56Z</dcterms:modified>
</cp:coreProperties>
</file>